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audio3.wav" ContentType="audio/x-wav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5" r:id="rId4"/>
    <p:sldId id="266" r:id="rId5"/>
    <p:sldId id="258" r:id="rId6"/>
    <p:sldId id="267" r:id="rId7"/>
    <p:sldId id="268" r:id="rId8"/>
    <p:sldId id="259" r:id="rId9"/>
    <p:sldId id="269" r:id="rId10"/>
    <p:sldId id="270" r:id="rId11"/>
    <p:sldId id="260" r:id="rId12"/>
    <p:sldId id="271" r:id="rId13"/>
    <p:sldId id="272" r:id="rId14"/>
    <p:sldId id="261" r:id="rId15"/>
    <p:sldId id="273" r:id="rId16"/>
    <p:sldId id="274" r:id="rId17"/>
    <p:sldId id="26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64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7AC329-F947-4B4F-BC7D-F9AFBBA93C89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068829-CA51-441D-87E2-129AEBAD991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75F02-412D-426D-96FE-22C8D4EFF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11154" y="2708475"/>
            <a:ext cx="4417807" cy="2201149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Questionário Digital das Patologias do Sistema Reprodutor Masculino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64" y="534573"/>
            <a:ext cx="5411368" cy="5243740"/>
          </a:xfrm>
          <a:prstGeom prst="rect">
            <a:avLst/>
          </a:prstGeom>
        </p:spPr>
      </p:pic>
      <p:sp>
        <p:nvSpPr>
          <p:cNvPr id="3" name="Seta: para a Direit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EA3810B-EB53-4168-8F58-394A1D4C6EAF}"/>
              </a:ext>
            </a:extLst>
          </p:cNvPr>
          <p:cNvSpPr/>
          <p:nvPr/>
        </p:nvSpPr>
        <p:spPr>
          <a:xfrm>
            <a:off x="8581292" y="5050302"/>
            <a:ext cx="2075688" cy="892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INICIAR</a:t>
            </a:r>
          </a:p>
        </p:txBody>
      </p:sp>
    </p:spTree>
    <p:extLst>
      <p:ext uri="{BB962C8B-B14F-4D97-AF65-F5344CB8AC3E}">
        <p14:creationId xmlns:p14="http://schemas.microsoft.com/office/powerpoint/2010/main" val="1930147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320" y="366483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RESPOSTA CORRETA!!!</a:t>
            </a:r>
          </a:p>
        </p:txBody>
      </p:sp>
      <p:sp>
        <p:nvSpPr>
          <p:cNvPr id="4" name="Seta para a direita 3">
            <a:hlinkClick r:id="rId2" action="ppaction://hlinksldjump"/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a próxima pergunta</a:t>
            </a:r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3468067" y="1736578"/>
            <a:ext cx="6759145" cy="1041400"/>
          </a:xfrm>
          <a:prstGeom prst="wedgeRoundRectCallout">
            <a:avLst>
              <a:gd name="adj1" fmla="val -34718"/>
              <a:gd name="adj2" fmla="val 1003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 hipoplasia testicular ocorre em todas as espécies domésticas, especialmente em touros, cavalos e varrões. É uma alteração de caráter hereditário.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0C3A208-0B0D-46B4-8780-2AB991A399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5FB55161-1DC8-4574-BBD7-5C9E1BCB18C1}"/>
              </a:ext>
            </a:extLst>
          </p:cNvPr>
          <p:cNvSpPr txBox="1"/>
          <p:nvPr/>
        </p:nvSpPr>
        <p:spPr>
          <a:xfrm>
            <a:off x="5502760" y="3429948"/>
            <a:ext cx="569497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Para ler mais seção a literatura: Patologia da Reprodução dos Animais Domésticos, seção 3, capítulo 8, p. 89-90.</a:t>
            </a:r>
          </a:p>
        </p:txBody>
      </p:sp>
    </p:spTree>
    <p:extLst>
      <p:ext uri="{BB962C8B-B14F-4D97-AF65-F5344CB8AC3E}">
        <p14:creationId xmlns:p14="http://schemas.microsoft.com/office/powerpoint/2010/main" val="2184851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8CD48-6875-407B-8CA1-2D69FC579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149"/>
            <a:ext cx="10515600" cy="1325563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Questão IV: Sobre CRIPTORQUIDISMO, assinale a CORRETA: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D8850D-9521-405E-AEC4-CA3A4AAD8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1605310"/>
            <a:ext cx="10691191" cy="519802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Alteração de caráter hereditário em que há ausência de um ou ambos os testículos na bolsa escrotal devido à interrupção no seu trajeto normal de migração da cavidade abdominal para a bolsa escrotal.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O animal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criptorquida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unilateral não tem sua fertilidade afetada visto que o testículo que encontra-se intra-abdominal ou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intra-inguinal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tem funcionalidade normal.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criptorquidismo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uni ou bilateral é passível de tratamento cirúrgico para posicionar corretamente os testículos na bolsa e após um determinado período o animal encontra-se apto para retornar à reprodução.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orquiectomia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é o tratamento de eleição somente para animais de produção.</a:t>
            </a:r>
          </a:p>
          <a:p>
            <a:pPr marL="514350" indent="-514350">
              <a:buFont typeface="+mj-lt"/>
              <a:buAutoNum type="alphaLcParenR"/>
            </a:pPr>
            <a:endParaRPr lang="pt-BR" dirty="0"/>
          </a:p>
          <a:p>
            <a:pPr marL="514350" indent="-514350">
              <a:buFont typeface="+mj-lt"/>
              <a:buAutoNum type="alphaLcParenR"/>
            </a:pPr>
            <a:endParaRPr lang="pt-BR" dirty="0"/>
          </a:p>
        </p:txBody>
      </p:sp>
      <p:sp>
        <p:nvSpPr>
          <p:cNvPr id="4" name="Seta para a direita 3">
            <a:hlinkClick r:id="rId2" action="ppaction://hlinksldjump">
              <a:snd r:embed="rId3" name="applause.wav"/>
            </a:hlinkClick>
          </p:cNvPr>
          <p:cNvSpPr/>
          <p:nvPr/>
        </p:nvSpPr>
        <p:spPr>
          <a:xfrm>
            <a:off x="8051961" y="23009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>
            <a:hlinkClick r:id="rId4" action="ppaction://hlinksldjump">
              <a:snd r:embed="rId5" name="bomb.wav"/>
            </a:hlinkClick>
          </p:cNvPr>
          <p:cNvSpPr/>
          <p:nvPr/>
        </p:nvSpPr>
        <p:spPr>
          <a:xfrm>
            <a:off x="2365094" y="37868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>
            <a:hlinkClick r:id="rId4" action="ppaction://hlinksldjump">
              <a:snd r:embed="rId5" name="bomb.wav"/>
            </a:hlinkClick>
          </p:cNvPr>
          <p:cNvSpPr/>
          <p:nvPr/>
        </p:nvSpPr>
        <p:spPr>
          <a:xfrm>
            <a:off x="8140861" y="52219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>
            <a:hlinkClick r:id="rId4" action="ppaction://hlinksldjump">
              <a:snd r:embed="rId5" name="bomb.wav"/>
            </a:hlinkClick>
          </p:cNvPr>
          <p:cNvSpPr/>
          <p:nvPr/>
        </p:nvSpPr>
        <p:spPr>
          <a:xfrm>
            <a:off x="10947561" y="606240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506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320" y="338349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ERRADO!!!</a:t>
            </a:r>
          </a:p>
        </p:txBody>
      </p:sp>
      <p:sp>
        <p:nvSpPr>
          <p:cNvPr id="4" name="Seta para a direita 3">
            <a:hlinkClick r:id="rId2" action="ppaction://hlinksldjump"/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tentar novamente 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7" name="Texto explicativo retangular com cantos arredondados 7">
            <a:extLst>
              <a:ext uri="{FF2B5EF4-FFF2-40B4-BE49-F238E27FC236}">
                <a16:creationId xmlns:a16="http://schemas.microsoft.com/office/drawing/2014/main" id="{22FC578D-F3EB-4D9F-B69B-B69100721950}"/>
              </a:ext>
            </a:extLst>
          </p:cNvPr>
          <p:cNvSpPr/>
          <p:nvPr/>
        </p:nvSpPr>
        <p:spPr>
          <a:xfrm>
            <a:off x="4457700" y="2260600"/>
            <a:ext cx="5403752" cy="744474"/>
          </a:xfrm>
          <a:prstGeom prst="wedgeRoundRectCallout">
            <a:avLst>
              <a:gd name="adj1" fmla="val -54936"/>
              <a:gd name="adj2" fmla="val 1154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Vamos tentar de novo?</a:t>
            </a:r>
          </a:p>
        </p:txBody>
      </p:sp>
    </p:spTree>
    <p:extLst>
      <p:ext uri="{BB962C8B-B14F-4D97-AF65-F5344CB8AC3E}">
        <p14:creationId xmlns:p14="http://schemas.microsoft.com/office/powerpoint/2010/main" val="750012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320" y="450886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RESPOSTA CORRETA!!!</a:t>
            </a:r>
          </a:p>
        </p:txBody>
      </p:sp>
      <p:sp>
        <p:nvSpPr>
          <p:cNvPr id="4" name="Seta para a direita 3">
            <a:hlinkClick r:id="rId2" action="ppaction://hlinksldjump"/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a próxima pergunta</a:t>
            </a:r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3911794" y="2005878"/>
            <a:ext cx="6104403" cy="1041400"/>
          </a:xfrm>
          <a:prstGeom prst="wedgeRoundRectCallout">
            <a:avLst>
              <a:gd name="adj1" fmla="val -31684"/>
              <a:gd name="adj2" fmla="val 949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O </a:t>
            </a:r>
            <a:r>
              <a:rPr lang="pt-BR" dirty="0" err="1"/>
              <a:t>criptorquidismo</a:t>
            </a:r>
            <a:r>
              <a:rPr lang="pt-BR" dirty="0"/>
              <a:t> unilateral é mais comum do que o bilateral. É frequente em equinos e caninos, mas pode ocorrer em qualquer espécie.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E80484B-83FD-411E-BA5B-F29B8C4EED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47278"/>
            <a:ext cx="1968500" cy="2856065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6CE4EB6C-4E3F-4F69-B53D-A847C189C8BD}"/>
              </a:ext>
            </a:extLst>
          </p:cNvPr>
          <p:cNvSpPr txBox="1"/>
          <p:nvPr/>
        </p:nvSpPr>
        <p:spPr>
          <a:xfrm>
            <a:off x="5502760" y="3429948"/>
            <a:ext cx="569497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Para ler mais consulte a literatura: Patologia da Reprodução dos Animais Domésticos, seção 3, capítulo 8, p. 88-89.</a:t>
            </a:r>
          </a:p>
        </p:txBody>
      </p:sp>
    </p:spTree>
    <p:extLst>
      <p:ext uri="{BB962C8B-B14F-4D97-AF65-F5344CB8AC3E}">
        <p14:creationId xmlns:p14="http://schemas.microsoft.com/office/powerpoint/2010/main" val="336459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8F1F8-D254-418B-8953-52DC07A52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684764"/>
            <a:ext cx="9366325" cy="1143000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Questão V: Sobre PATOLOGIAS DE PÊNIS E PREPÚCIO, assinale a opção INCORRETA: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9C7204-0631-4673-BD46-92549E905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81200"/>
            <a:ext cx="10668000" cy="43815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Sendo uma alteração de caráter genético a persistência do frênulo peniano é considerada patológica a partir dos 9 meses de idade.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fimose impede o retorno do pênis ao prepúcio.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Fimose e parafimose podem ser decorrentes de processos inflamatórios ou neoplásicos.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Dentro das neoplasias, o TVT é o mais encontrado nos cães, enquanto em equinos e bovinos encontra-se com mais frequência o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fibropapiloma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e o tumor de células escamosas, respectivamente.</a:t>
            </a:r>
          </a:p>
        </p:txBody>
      </p:sp>
      <p:sp>
        <p:nvSpPr>
          <p:cNvPr id="4" name="Seta para a direita 3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8331361" y="2477734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7582061" y="3358316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3096228" y="45869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6502561" y="61744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976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320" y="422753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ERRADO!!!</a:t>
            </a:r>
          </a:p>
        </p:txBody>
      </p:sp>
      <p:sp>
        <p:nvSpPr>
          <p:cNvPr id="4" name="Seta para a direita 3">
            <a:hlinkClick r:id="rId2" action="ppaction://hlinksldjump"/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tentar novamente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7" name="Texto explicativo retangular com cantos arredondados 7">
            <a:extLst>
              <a:ext uri="{FF2B5EF4-FFF2-40B4-BE49-F238E27FC236}">
                <a16:creationId xmlns:a16="http://schemas.microsoft.com/office/drawing/2014/main" id="{CCB302BC-F4DC-4047-AD47-68EF16F22EDB}"/>
              </a:ext>
            </a:extLst>
          </p:cNvPr>
          <p:cNvSpPr/>
          <p:nvPr/>
        </p:nvSpPr>
        <p:spPr>
          <a:xfrm>
            <a:off x="4457700" y="2260600"/>
            <a:ext cx="5403752" cy="744474"/>
          </a:xfrm>
          <a:prstGeom prst="wedgeRoundRectCallout">
            <a:avLst>
              <a:gd name="adj1" fmla="val -54936"/>
              <a:gd name="adj2" fmla="val 1154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Vamos tentar de novo?</a:t>
            </a:r>
          </a:p>
        </p:txBody>
      </p:sp>
    </p:spTree>
    <p:extLst>
      <p:ext uri="{BB962C8B-B14F-4D97-AF65-F5344CB8AC3E}">
        <p14:creationId xmlns:p14="http://schemas.microsoft.com/office/powerpoint/2010/main" val="221764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320" y="280902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RESPOSTA CORRETA!!!</a:t>
            </a:r>
          </a:p>
        </p:txBody>
      </p:sp>
      <p:sp>
        <p:nvSpPr>
          <p:cNvPr id="4" name="Seta para a direita 3">
            <a:hlinkClick r:id="rId2" action="ppaction://hlinksldjump"/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a próxima pergunta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3868810" y="2033564"/>
            <a:ext cx="6677820" cy="971510"/>
          </a:xfrm>
          <a:prstGeom prst="wedgeRoundRectCallout">
            <a:avLst>
              <a:gd name="adj1" fmla="val -37686"/>
              <a:gd name="adj2" fmla="val 89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 fimose ocorre pela diminuição congênita do diâmetro do óstio prepucial.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D9FC4B4-0245-4C54-A025-F1B370A5F7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62E4DF27-02E2-4CA2-A1AB-3C0658D5220E}"/>
              </a:ext>
            </a:extLst>
          </p:cNvPr>
          <p:cNvSpPr txBox="1"/>
          <p:nvPr/>
        </p:nvSpPr>
        <p:spPr>
          <a:xfrm>
            <a:off x="5502760" y="3429948"/>
            <a:ext cx="569497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Para ler mais consulte a literatura: Patologia da Reprodução dos Animais Domésticos, seção 3, capítulo 10, p.104.</a:t>
            </a:r>
          </a:p>
        </p:txBody>
      </p:sp>
    </p:spTree>
    <p:extLst>
      <p:ext uri="{BB962C8B-B14F-4D97-AF65-F5344CB8AC3E}">
        <p14:creationId xmlns:p14="http://schemas.microsoft.com/office/powerpoint/2010/main" val="3673854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53B63-8F77-4DC0-B2F4-844C013F5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704106"/>
            <a:ext cx="9366325" cy="1143000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Questão VI: A HIPERPLASIA PROSTÁTICA é muito comum em cães. Com base nesta afecção, assinale a CORRETA: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39EDCC-60B9-4EC6-A180-4539B2613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2273300"/>
            <a:ext cx="10515601" cy="40767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Acomete cães entre 2 e 3 anos de idade geralmente.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Acomete 80% dos cães acima de 9 anos e 90% dos cães acima de 5 anos.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O único tratamento é a castração.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di-hidrotestosterona estimula o crescimento do componente glandular e do estroma da próstata.</a:t>
            </a:r>
          </a:p>
        </p:txBody>
      </p:sp>
      <p:sp>
        <p:nvSpPr>
          <p:cNvPr id="4" name="Seta para a direita 3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7963061" y="23517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10490361" y="3267166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5740561" y="4164258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4114961" y="53997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534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320" y="338349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ERRADO!!!</a:t>
            </a:r>
          </a:p>
        </p:txBody>
      </p:sp>
      <p:sp>
        <p:nvSpPr>
          <p:cNvPr id="6" name="Seta para a direita 5">
            <a:hlinkClick r:id="rId2" action="ppaction://hlinksldjump"/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tentar novamente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11" name="Texto explicativo retangular com cantos arredondados 7">
            <a:extLst>
              <a:ext uri="{FF2B5EF4-FFF2-40B4-BE49-F238E27FC236}">
                <a16:creationId xmlns:a16="http://schemas.microsoft.com/office/drawing/2014/main" id="{9F6BC551-0E4A-4F9E-9896-68786EBCF968}"/>
              </a:ext>
            </a:extLst>
          </p:cNvPr>
          <p:cNvSpPr/>
          <p:nvPr/>
        </p:nvSpPr>
        <p:spPr>
          <a:xfrm>
            <a:off x="4457700" y="2260600"/>
            <a:ext cx="5403752" cy="744474"/>
          </a:xfrm>
          <a:prstGeom prst="wedgeRoundRectCallout">
            <a:avLst>
              <a:gd name="adj1" fmla="val -54936"/>
              <a:gd name="adj2" fmla="val 1154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Vamos tentar de novo?</a:t>
            </a:r>
          </a:p>
        </p:txBody>
      </p:sp>
    </p:spTree>
    <p:extLst>
      <p:ext uri="{BB962C8B-B14F-4D97-AF65-F5344CB8AC3E}">
        <p14:creationId xmlns:p14="http://schemas.microsoft.com/office/powerpoint/2010/main" val="3155338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320" y="436820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RESPOSTA CORRETA!!!</a:t>
            </a:r>
          </a:p>
        </p:txBody>
      </p:sp>
      <p:sp>
        <p:nvSpPr>
          <p:cNvPr id="7" name="Seta para a direita 3">
            <a:hlinkClick r:id="rId2" action="ppaction://hlinksldjump"/>
            <a:extLst>
              <a:ext uri="{FF2B5EF4-FFF2-40B4-BE49-F238E27FC236}">
                <a16:creationId xmlns:a16="http://schemas.microsoft.com/office/drawing/2014/main" id="{EBE1C05C-64AF-4FFA-91CB-42204EEF47C9}"/>
              </a:ext>
            </a:extLst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a próxima pergunta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203ABC1-3FCE-4A03-A841-C5F58B8817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19142"/>
            <a:ext cx="1968500" cy="285606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7274039E-728A-4C6F-B074-369B68A09EB8}"/>
              </a:ext>
            </a:extLst>
          </p:cNvPr>
          <p:cNvSpPr txBox="1"/>
          <p:nvPr/>
        </p:nvSpPr>
        <p:spPr>
          <a:xfrm>
            <a:off x="5502760" y="3429948"/>
            <a:ext cx="569497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Para ler mais consulte a literatura: Patologia da Reprodução dos Animais Domésticos, seção 3, capítulo 11, p. 108.</a:t>
            </a:r>
          </a:p>
        </p:txBody>
      </p:sp>
      <p:sp>
        <p:nvSpPr>
          <p:cNvPr id="10" name="Texto explicativo retangular com cantos arredondados 6">
            <a:extLst>
              <a:ext uri="{FF2B5EF4-FFF2-40B4-BE49-F238E27FC236}">
                <a16:creationId xmlns:a16="http://schemas.microsoft.com/office/drawing/2014/main" id="{D8BC9F4E-9D59-4E38-899B-C7911EBC15D2}"/>
              </a:ext>
            </a:extLst>
          </p:cNvPr>
          <p:cNvSpPr/>
          <p:nvPr/>
        </p:nvSpPr>
        <p:spPr>
          <a:xfrm>
            <a:off x="3868810" y="1842868"/>
            <a:ext cx="6625688" cy="1162206"/>
          </a:xfrm>
          <a:prstGeom prst="wedgeRoundRectCallout">
            <a:avLst>
              <a:gd name="adj1" fmla="val -37686"/>
              <a:gd name="adj2" fmla="val 89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 hiperplasia regride após castração e também responde ao tratamento com </a:t>
            </a:r>
            <a:r>
              <a:rPr lang="pt-BR" dirty="0" err="1"/>
              <a:t>Finasterida</a:t>
            </a:r>
            <a:r>
              <a:rPr lang="pt-BR" dirty="0"/>
              <a:t>, que age inibindo a conversão da testosterona em </a:t>
            </a:r>
          </a:p>
          <a:p>
            <a:pPr algn="ctr"/>
            <a:r>
              <a:rPr lang="pt-BR" dirty="0"/>
              <a:t>di-hidrotestosterona. </a:t>
            </a:r>
          </a:p>
        </p:txBody>
      </p:sp>
    </p:spTree>
    <p:extLst>
      <p:ext uri="{BB962C8B-B14F-4D97-AF65-F5344CB8AC3E}">
        <p14:creationId xmlns:p14="http://schemas.microsoft.com/office/powerpoint/2010/main" val="3968111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7CDAB9-7D1F-4C88-8488-7CCF93ECA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325261"/>
            <a:ext cx="9366325" cy="1143000"/>
          </a:xfrm>
        </p:spPr>
        <p:txBody>
          <a:bodyPr>
            <a:noAutofit/>
          </a:bodyPr>
          <a:lstStyle/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Questão I: São causas de IMPOTÊNCIA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GENERANDI: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CA7A4A-BDDB-4A4C-8F51-7599B02E9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5221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Problemas de libido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Afecções de aprumos e coluna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Disfunções nos mecanismos de termorregulação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Neoplasias penianas</a:t>
            </a:r>
          </a:p>
        </p:txBody>
      </p:sp>
      <p:sp>
        <p:nvSpPr>
          <p:cNvPr id="4" name="Seta para a direita 3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4038761" y="2512242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5321461" y="3419566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7569361" y="43075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4153061" y="51838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7978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40F218-BEC3-4138-BC72-738A3C009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Questão VII: Sobre ESPERMATOCELE E GRANULOMA ESPERMÁTICO responda a opção CORRETA: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537157-7C3E-4DEF-AC02-40CC00ABA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63" y="2323652"/>
            <a:ext cx="9583684" cy="3908336"/>
          </a:xfrm>
        </p:spPr>
        <p:txBody>
          <a:bodyPr/>
          <a:lstStyle/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espermatocele é uma consequência de um quadro de granuloma espermático.   </a:t>
            </a: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As causas de espermatocele envolvem condições que alteram a produção de espermatozoides.</a:t>
            </a: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Granulomas espermáticos decorrentes de mal formações congênitas são a principal causa de infertilidade em caprinos mochos.</a:t>
            </a: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Cerca de 40 a 50% da progênie de um acasalamento entre um bode e uma cabra mochos são estéreis.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ta para a direita 3">
            <a:hlinkClick r:id="rId2" action="ppaction://hlinksldjump">
              <a:snd r:embed="rId3" name="bomb.wav"/>
            </a:hlinkClick>
            <a:extLst>
              <a:ext uri="{FF2B5EF4-FFF2-40B4-BE49-F238E27FC236}">
                <a16:creationId xmlns:a16="http://schemas.microsoft.com/office/drawing/2014/main" id="{F4EA10EF-43CB-4AB3-8DA9-C57C2E72A2E9}"/>
              </a:ext>
            </a:extLst>
          </p:cNvPr>
          <p:cNvSpPr/>
          <p:nvPr/>
        </p:nvSpPr>
        <p:spPr>
          <a:xfrm>
            <a:off x="3265038" y="2751393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3">
            <a:hlinkClick r:id="rId2" action="ppaction://hlinksldjump">
              <a:snd r:embed="rId3" name="bomb.wav"/>
            </a:hlinkClick>
            <a:extLst>
              <a:ext uri="{FF2B5EF4-FFF2-40B4-BE49-F238E27FC236}">
                <a16:creationId xmlns:a16="http://schemas.microsoft.com/office/drawing/2014/main" id="{2FAB9C1E-5E60-40A2-93CE-07F8F0F0C7E8}"/>
              </a:ext>
            </a:extLst>
          </p:cNvPr>
          <p:cNvSpPr/>
          <p:nvPr/>
        </p:nvSpPr>
        <p:spPr>
          <a:xfrm>
            <a:off x="5431462" y="3553251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dirty="0"/>
          </a:p>
        </p:txBody>
      </p:sp>
      <p:sp>
        <p:nvSpPr>
          <p:cNvPr id="6" name="Seta para a direita 3">
            <a:hlinkClick r:id="rId4" action="ppaction://hlinksldjump">
              <a:snd r:embed="rId5" name="applause.wav"/>
            </a:hlinkClick>
            <a:extLst>
              <a:ext uri="{FF2B5EF4-FFF2-40B4-BE49-F238E27FC236}">
                <a16:creationId xmlns:a16="http://schemas.microsoft.com/office/drawing/2014/main" id="{28962A5C-8D9A-4096-8699-C5C163C77E6D}"/>
              </a:ext>
            </a:extLst>
          </p:cNvPr>
          <p:cNvSpPr/>
          <p:nvPr/>
        </p:nvSpPr>
        <p:spPr>
          <a:xfrm>
            <a:off x="8807712" y="4383244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3">
            <a:hlinkClick r:id="rId2" action="ppaction://hlinksldjump">
              <a:snd r:embed="rId3" name="bomb.wav"/>
            </a:hlinkClick>
            <a:extLst>
              <a:ext uri="{FF2B5EF4-FFF2-40B4-BE49-F238E27FC236}">
                <a16:creationId xmlns:a16="http://schemas.microsoft.com/office/drawing/2014/main" id="{E68E592B-3BE4-43B3-8EA8-2BFEB5DA4EF5}"/>
              </a:ext>
            </a:extLst>
          </p:cNvPr>
          <p:cNvSpPr/>
          <p:nvPr/>
        </p:nvSpPr>
        <p:spPr>
          <a:xfrm>
            <a:off x="5586210" y="5171038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549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51801-4CDB-41B7-A26F-A525E0D39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366483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ERRADO!!!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2A62985-D861-4AC0-9081-E27BCCE51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6" name="Seta para a direita 5">
            <a:hlinkClick r:id="rId3" action="ppaction://hlinksldjump"/>
            <a:extLst>
              <a:ext uri="{FF2B5EF4-FFF2-40B4-BE49-F238E27FC236}">
                <a16:creationId xmlns:a16="http://schemas.microsoft.com/office/drawing/2014/main" id="{CBF314B3-EB36-48AB-86DC-B4C6009F37C0}"/>
              </a:ext>
            </a:extLst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tentar novamente</a:t>
            </a:r>
          </a:p>
        </p:txBody>
      </p:sp>
      <p:sp>
        <p:nvSpPr>
          <p:cNvPr id="7" name="Texto explicativo retangular com cantos arredondados 7">
            <a:extLst>
              <a:ext uri="{FF2B5EF4-FFF2-40B4-BE49-F238E27FC236}">
                <a16:creationId xmlns:a16="http://schemas.microsoft.com/office/drawing/2014/main" id="{178F519C-B962-4B48-B64E-217A58DCA26B}"/>
              </a:ext>
            </a:extLst>
          </p:cNvPr>
          <p:cNvSpPr/>
          <p:nvPr/>
        </p:nvSpPr>
        <p:spPr>
          <a:xfrm>
            <a:off x="4457700" y="2260600"/>
            <a:ext cx="5403752" cy="744474"/>
          </a:xfrm>
          <a:prstGeom prst="wedgeRoundRectCallout">
            <a:avLst>
              <a:gd name="adj1" fmla="val -54936"/>
              <a:gd name="adj2" fmla="val 1154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Vamos tentar de novo?</a:t>
            </a:r>
          </a:p>
        </p:txBody>
      </p:sp>
    </p:spTree>
    <p:extLst>
      <p:ext uri="{BB962C8B-B14F-4D97-AF65-F5344CB8AC3E}">
        <p14:creationId xmlns:p14="http://schemas.microsoft.com/office/powerpoint/2010/main" val="2564522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01F02D-9E2E-4A00-B3A7-8377ED8B1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577495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RESPOSTA CORRETA!!!</a:t>
            </a:r>
          </a:p>
        </p:txBody>
      </p:sp>
      <p:sp>
        <p:nvSpPr>
          <p:cNvPr id="5" name="Seta para a direita 3">
            <a:hlinkClick r:id="rId2" action="ppaction://hlinksldjump"/>
            <a:extLst>
              <a:ext uri="{FF2B5EF4-FFF2-40B4-BE49-F238E27FC236}">
                <a16:creationId xmlns:a16="http://schemas.microsoft.com/office/drawing/2014/main" id="{07055E25-904C-4D60-BFB9-0058E9C47068}"/>
              </a:ext>
            </a:extLst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a próxima pergunta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E236964-C14C-4332-9B54-2961F22693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7" name="Texto explicativo retangular com cantos arredondados 6">
            <a:extLst>
              <a:ext uri="{FF2B5EF4-FFF2-40B4-BE49-F238E27FC236}">
                <a16:creationId xmlns:a16="http://schemas.microsoft.com/office/drawing/2014/main" id="{CAEB5610-E0CB-4EE5-B79D-AF947EC7954B}"/>
              </a:ext>
            </a:extLst>
          </p:cNvPr>
          <p:cNvSpPr/>
          <p:nvPr/>
        </p:nvSpPr>
        <p:spPr>
          <a:xfrm>
            <a:off x="3868810" y="1842868"/>
            <a:ext cx="6625688" cy="1162206"/>
          </a:xfrm>
          <a:prstGeom prst="wedgeRoundRectCallout">
            <a:avLst>
              <a:gd name="adj1" fmla="val -37686"/>
              <a:gd name="adj2" fmla="val 89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Estes animais apresentam obstrução congênita dos ductos deferentes e, consequentemente, </a:t>
            </a:r>
            <a:r>
              <a:rPr lang="pt-BR" dirty="0" err="1"/>
              <a:t>espermiostase</a:t>
            </a:r>
            <a:r>
              <a:rPr lang="pt-BR" dirty="0"/>
              <a:t> e granuloma espermático.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978DD5E-8F53-4E4F-87C2-D8F2A540775C}"/>
              </a:ext>
            </a:extLst>
          </p:cNvPr>
          <p:cNvSpPr txBox="1"/>
          <p:nvPr/>
        </p:nvSpPr>
        <p:spPr>
          <a:xfrm>
            <a:off x="5502760" y="3429948"/>
            <a:ext cx="569497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Para ler mais consulte a literatura: Patologia da Reprodução dos Animais Domésticos, seção 3, capítulo 9, p. 98-99.</a:t>
            </a:r>
          </a:p>
        </p:txBody>
      </p:sp>
    </p:spTree>
    <p:extLst>
      <p:ext uri="{BB962C8B-B14F-4D97-AF65-F5344CB8AC3E}">
        <p14:creationId xmlns:p14="http://schemas.microsoft.com/office/powerpoint/2010/main" val="14044145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07339F-5CD0-49B9-B245-CE803778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Questão VIII: Sobre TORÇÃO TESTICULAR, marque a alternativa CORRETA: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45EA48-5378-486A-AC92-98B26564D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39" y="2323652"/>
            <a:ext cx="9443008" cy="3978674"/>
          </a:xfrm>
        </p:spPr>
        <p:txBody>
          <a:bodyPr/>
          <a:lstStyle/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Alteração indolor, de origem genética que não leva a prejuízos à reprodução. Geralmente observada em equinos.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Uma das causas predisponentes é o repouso por tempo prolongado.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O quadro é crônico e o tratamento geralmente é clínico.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Alteração adquirida acompanhada por dor, comum em cavalos atletas. Tem como fator predisponente o exercício físico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estenuante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ta para a direita 3">
            <a:hlinkClick r:id="rId2" action="ppaction://hlinksldjump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3790CC66-7024-4D77-B9AA-167D2949E38D}"/>
              </a:ext>
            </a:extLst>
          </p:cNvPr>
          <p:cNvSpPr/>
          <p:nvPr/>
        </p:nvSpPr>
        <p:spPr>
          <a:xfrm>
            <a:off x="9145331" y="574781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3">
            <a:hlinkClick r:id="rId4" action="ppaction://hlinksldjump">
              <a:snd r:embed="rId5" name="bomb.wav"/>
            </a:hlinkClick>
            <a:extLst>
              <a:ext uri="{FF2B5EF4-FFF2-40B4-BE49-F238E27FC236}">
                <a16:creationId xmlns:a16="http://schemas.microsoft.com/office/drawing/2014/main" id="{D4858383-2ABC-421B-80AC-8095BFE8B6B2}"/>
              </a:ext>
            </a:extLst>
          </p:cNvPr>
          <p:cNvSpPr/>
          <p:nvPr/>
        </p:nvSpPr>
        <p:spPr>
          <a:xfrm>
            <a:off x="8664690" y="4521573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3">
            <a:hlinkClick r:id="rId4" action="ppaction://hlinksldjump">
              <a:snd r:embed="rId5" name="bomb.wav"/>
            </a:hlinkClick>
            <a:extLst>
              <a:ext uri="{FF2B5EF4-FFF2-40B4-BE49-F238E27FC236}">
                <a16:creationId xmlns:a16="http://schemas.microsoft.com/office/drawing/2014/main" id="{AD9A6B77-D727-4111-B619-0F32E142A9A1}"/>
              </a:ext>
            </a:extLst>
          </p:cNvPr>
          <p:cNvSpPr/>
          <p:nvPr/>
        </p:nvSpPr>
        <p:spPr>
          <a:xfrm>
            <a:off x="10181657" y="3675169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3">
            <a:hlinkClick r:id="rId4" action="ppaction://hlinksldjump">
              <a:snd r:embed="rId5" name="bomb.wav"/>
            </a:hlinkClick>
            <a:extLst>
              <a:ext uri="{FF2B5EF4-FFF2-40B4-BE49-F238E27FC236}">
                <a16:creationId xmlns:a16="http://schemas.microsoft.com/office/drawing/2014/main" id="{E19C8CF2-04E6-4211-A796-BA4AB708DD46}"/>
              </a:ext>
            </a:extLst>
          </p:cNvPr>
          <p:cNvSpPr/>
          <p:nvPr/>
        </p:nvSpPr>
        <p:spPr>
          <a:xfrm>
            <a:off x="7731530" y="2730293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090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9C2D5E-7EA1-46E9-BEBE-A3BEA7865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450889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ERRADO!!!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00B04B8-81B5-4716-9811-0593E8905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7" name="Seta para a direita 5">
            <a:hlinkClick r:id="rId3" action="ppaction://hlinksldjump"/>
            <a:extLst>
              <a:ext uri="{FF2B5EF4-FFF2-40B4-BE49-F238E27FC236}">
                <a16:creationId xmlns:a16="http://schemas.microsoft.com/office/drawing/2014/main" id="{8227BE60-C18D-4E7E-B863-E70486E06430}"/>
              </a:ext>
            </a:extLst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tentar novamente</a:t>
            </a:r>
          </a:p>
        </p:txBody>
      </p:sp>
      <p:sp>
        <p:nvSpPr>
          <p:cNvPr id="8" name="Texto explicativo retangular com cantos arredondados 7">
            <a:extLst>
              <a:ext uri="{FF2B5EF4-FFF2-40B4-BE49-F238E27FC236}">
                <a16:creationId xmlns:a16="http://schemas.microsoft.com/office/drawing/2014/main" id="{C7D90332-956A-493E-BE81-475E922BCA59}"/>
              </a:ext>
            </a:extLst>
          </p:cNvPr>
          <p:cNvSpPr/>
          <p:nvPr/>
        </p:nvSpPr>
        <p:spPr>
          <a:xfrm>
            <a:off x="4457700" y="2260600"/>
            <a:ext cx="5403752" cy="744474"/>
          </a:xfrm>
          <a:prstGeom prst="wedgeRoundRectCallout">
            <a:avLst>
              <a:gd name="adj1" fmla="val -54936"/>
              <a:gd name="adj2" fmla="val 1154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Vamos tentar de novo?</a:t>
            </a:r>
          </a:p>
        </p:txBody>
      </p:sp>
    </p:spTree>
    <p:extLst>
      <p:ext uri="{BB962C8B-B14F-4D97-AF65-F5344CB8AC3E}">
        <p14:creationId xmlns:p14="http://schemas.microsoft.com/office/powerpoint/2010/main" val="1939943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837FC2-3E0A-495C-A2F2-C60B37D45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450889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RESPOSTA CORRETA!!!</a:t>
            </a:r>
          </a:p>
        </p:txBody>
      </p:sp>
      <p:sp>
        <p:nvSpPr>
          <p:cNvPr id="4" name="Seta para a direita 3">
            <a:hlinkClick r:id="rId2" action="ppaction://hlinksldjump"/>
            <a:extLst>
              <a:ext uri="{FF2B5EF4-FFF2-40B4-BE49-F238E27FC236}">
                <a16:creationId xmlns:a16="http://schemas.microsoft.com/office/drawing/2014/main" id="{79D091A1-3B0B-4766-8D7A-ECB8B1255635}"/>
              </a:ext>
            </a:extLst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a próxima pergunta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732FEBA-4A48-4B3C-9FEE-9DD6A76D0C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6" name="Texto explicativo retangular com cantos arredondados 6">
            <a:extLst>
              <a:ext uri="{FF2B5EF4-FFF2-40B4-BE49-F238E27FC236}">
                <a16:creationId xmlns:a16="http://schemas.microsoft.com/office/drawing/2014/main" id="{092C930F-F6DF-4070-8601-AFF84A0E3725}"/>
              </a:ext>
            </a:extLst>
          </p:cNvPr>
          <p:cNvSpPr/>
          <p:nvPr/>
        </p:nvSpPr>
        <p:spPr>
          <a:xfrm>
            <a:off x="3868810" y="1842868"/>
            <a:ext cx="6625688" cy="1162206"/>
          </a:xfrm>
          <a:prstGeom prst="wedgeRoundRectCallout">
            <a:avLst>
              <a:gd name="adj1" fmla="val -37686"/>
              <a:gd name="adj2" fmla="val 89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Como é uma situação </a:t>
            </a:r>
            <a:r>
              <a:rPr lang="pt-BR" dirty="0" err="1"/>
              <a:t>anti-fisiológica</a:t>
            </a:r>
            <a:r>
              <a:rPr lang="pt-BR" dirty="0"/>
              <a:t>, vai estar acompanhado por sinais inflamatórios (dor, rubor, calor, edema).</a:t>
            </a:r>
          </a:p>
        </p:txBody>
      </p:sp>
    </p:spTree>
    <p:extLst>
      <p:ext uri="{BB962C8B-B14F-4D97-AF65-F5344CB8AC3E}">
        <p14:creationId xmlns:p14="http://schemas.microsoft.com/office/powerpoint/2010/main" val="1275060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6DACC1-9085-45CC-A24B-8D63CFC0C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633760"/>
            <a:ext cx="9366325" cy="1143000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Questão IX: Sobre PATOLOGIAS DO CORDÃO ESPERMÁTICO, marque a opção CORRETA: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CAED07-CF74-49C5-8E6B-5A647911F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671" y="1887544"/>
            <a:ext cx="10396024" cy="4288173"/>
          </a:xfrm>
        </p:spPr>
        <p:txBody>
          <a:bodyPr/>
          <a:lstStyle/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aplasia segmentar do ducto deferente  pode estar associada a aplasia em outros segmentos derivados dos ductos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paramesonéfricos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varicocele é a dilatação das veias do plexo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pampiniforme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e das veias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cremastéricas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que pode predispor à degeneração testicular.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funiculite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é geralmente sequela de traumas.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diminuição do volume testicular predispõe à torção do funículo espermático.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ta para a direita 3">
            <a:hlinkClick r:id="rId2" action="ppaction://hlinksldjump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F27A4D2E-6384-44BF-AD25-374FC05831AF}"/>
              </a:ext>
            </a:extLst>
          </p:cNvPr>
          <p:cNvSpPr/>
          <p:nvPr/>
        </p:nvSpPr>
        <p:spPr>
          <a:xfrm>
            <a:off x="9053893" y="360249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3">
            <a:hlinkClick r:id="rId4" action="ppaction://hlinksldjump">
              <a:snd r:embed="rId5" name="bomb.wav"/>
            </a:hlinkClick>
            <a:extLst>
              <a:ext uri="{FF2B5EF4-FFF2-40B4-BE49-F238E27FC236}">
                <a16:creationId xmlns:a16="http://schemas.microsoft.com/office/drawing/2014/main" id="{EB8035DF-3607-4C6F-A652-8ECBF896BE0B}"/>
              </a:ext>
            </a:extLst>
          </p:cNvPr>
          <p:cNvSpPr/>
          <p:nvPr/>
        </p:nvSpPr>
        <p:spPr>
          <a:xfrm>
            <a:off x="3354128" y="569623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3">
            <a:hlinkClick r:id="rId4" action="ppaction://hlinksldjump">
              <a:snd r:embed="rId5" name="bomb.wav"/>
            </a:hlinkClick>
            <a:extLst>
              <a:ext uri="{FF2B5EF4-FFF2-40B4-BE49-F238E27FC236}">
                <a16:creationId xmlns:a16="http://schemas.microsoft.com/office/drawing/2014/main" id="{EDCBB653-2191-4AD0-9C60-E1D4741BFB68}"/>
              </a:ext>
            </a:extLst>
          </p:cNvPr>
          <p:cNvSpPr/>
          <p:nvPr/>
        </p:nvSpPr>
        <p:spPr>
          <a:xfrm>
            <a:off x="7403281" y="4455928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3">
            <a:hlinkClick r:id="rId4" action="ppaction://hlinksldjump">
              <a:snd r:embed="rId5" name="bomb.wav"/>
            </a:hlinkClick>
            <a:extLst>
              <a:ext uri="{FF2B5EF4-FFF2-40B4-BE49-F238E27FC236}">
                <a16:creationId xmlns:a16="http://schemas.microsoft.com/office/drawing/2014/main" id="{7F87AFFF-123A-4129-ABA0-B5C41BFDA90C}"/>
              </a:ext>
            </a:extLst>
          </p:cNvPr>
          <p:cNvSpPr/>
          <p:nvPr/>
        </p:nvSpPr>
        <p:spPr>
          <a:xfrm>
            <a:off x="8934317" y="2315297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3380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CA8493-F578-4012-A97E-74EC80B27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450887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ERRADO!!!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0C71109-7A6E-4B10-A94E-045416E4F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5" name="Texto explicativo retangular com cantos arredondados 7">
            <a:extLst>
              <a:ext uri="{FF2B5EF4-FFF2-40B4-BE49-F238E27FC236}">
                <a16:creationId xmlns:a16="http://schemas.microsoft.com/office/drawing/2014/main" id="{681FEBE0-05BD-4E2B-8ECF-5201C962A519}"/>
              </a:ext>
            </a:extLst>
          </p:cNvPr>
          <p:cNvSpPr/>
          <p:nvPr/>
        </p:nvSpPr>
        <p:spPr>
          <a:xfrm>
            <a:off x="4457700" y="2260600"/>
            <a:ext cx="5403752" cy="744474"/>
          </a:xfrm>
          <a:prstGeom prst="wedgeRoundRectCallout">
            <a:avLst>
              <a:gd name="adj1" fmla="val -54936"/>
              <a:gd name="adj2" fmla="val 1154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Vamos tentar de novo?</a:t>
            </a:r>
          </a:p>
        </p:txBody>
      </p:sp>
      <p:sp>
        <p:nvSpPr>
          <p:cNvPr id="6" name="Seta para a direita 5">
            <a:hlinkClick r:id="rId3" action="ppaction://hlinksldjump"/>
            <a:extLst>
              <a:ext uri="{FF2B5EF4-FFF2-40B4-BE49-F238E27FC236}">
                <a16:creationId xmlns:a16="http://schemas.microsoft.com/office/drawing/2014/main" id="{2B78D9FC-487E-4AFE-9164-45D5AC654582}"/>
              </a:ext>
            </a:extLst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tentar novamente</a:t>
            </a:r>
          </a:p>
        </p:txBody>
      </p:sp>
    </p:spTree>
    <p:extLst>
      <p:ext uri="{BB962C8B-B14F-4D97-AF65-F5344CB8AC3E}">
        <p14:creationId xmlns:p14="http://schemas.microsoft.com/office/powerpoint/2010/main" val="10062415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56B5FD-D588-4D98-AA60-05FB95F80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422755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RESPOSTA CORRETA!!!</a:t>
            </a:r>
          </a:p>
        </p:txBody>
      </p:sp>
      <p:sp>
        <p:nvSpPr>
          <p:cNvPr id="4" name="Seta para a direita 3">
            <a:hlinkClick r:id="rId2" action="ppaction://hlinksldjump"/>
            <a:extLst>
              <a:ext uri="{FF2B5EF4-FFF2-40B4-BE49-F238E27FC236}">
                <a16:creationId xmlns:a16="http://schemas.microsoft.com/office/drawing/2014/main" id="{22513764-FC85-4FE9-8FAF-F176DD1923E3}"/>
              </a:ext>
            </a:extLst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a próxima pergunta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1685CAB-B779-4AC4-93F5-BEF085AC84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6" name="Texto explicativo retangular com cantos arredondados 6">
            <a:extLst>
              <a:ext uri="{FF2B5EF4-FFF2-40B4-BE49-F238E27FC236}">
                <a16:creationId xmlns:a16="http://schemas.microsoft.com/office/drawing/2014/main" id="{9E1979BB-5635-4BBA-83F6-21656E398902}"/>
              </a:ext>
            </a:extLst>
          </p:cNvPr>
          <p:cNvSpPr/>
          <p:nvPr/>
        </p:nvSpPr>
        <p:spPr>
          <a:xfrm>
            <a:off x="3854742" y="2082018"/>
            <a:ext cx="6625688" cy="923056"/>
          </a:xfrm>
          <a:prstGeom prst="wedgeRoundRectCallout">
            <a:avLst>
              <a:gd name="adj1" fmla="val -37686"/>
              <a:gd name="adj2" fmla="val 89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 varicocele uma alteração frequente em ovinos, ocasional em equinos e rara em bovinos.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12DCA14-7096-4F92-B874-14BB01D399AF}"/>
              </a:ext>
            </a:extLst>
          </p:cNvPr>
          <p:cNvSpPr txBox="1"/>
          <p:nvPr/>
        </p:nvSpPr>
        <p:spPr>
          <a:xfrm>
            <a:off x="5502760" y="3429948"/>
            <a:ext cx="569497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Para ler mais consulte a literatura: Patologia da Reprodução dos Animais Domésticos, seção 3, capítulo 9, p. 102.</a:t>
            </a:r>
          </a:p>
        </p:txBody>
      </p:sp>
    </p:spTree>
    <p:extLst>
      <p:ext uri="{BB962C8B-B14F-4D97-AF65-F5344CB8AC3E}">
        <p14:creationId xmlns:p14="http://schemas.microsoft.com/office/powerpoint/2010/main" val="8528194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CE3D53-8E9D-4C92-9D70-210915B7D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282078"/>
            <a:ext cx="9366325" cy="1143000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Questão X: Sobre EPIDIDIMITE, marque a opção CORRETA: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3B2379-8987-4F54-B11E-38863A5C5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671" y="1704675"/>
            <a:ext cx="9457075" cy="4471042"/>
          </a:xfrm>
        </p:spPr>
        <p:txBody>
          <a:bodyPr/>
          <a:lstStyle/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epididimite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é mais comum em cães, e nesta espécie, ela quase sempre coexiste com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orquite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Em ovinos, a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epididimite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é muito comum nos casos de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criptorquidismo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Em equinos, a causa mais comum de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epiditimite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é a </a:t>
            </a:r>
            <a:r>
              <a:rPr lang="pt-BR" i="1" dirty="0" err="1">
                <a:latin typeface="Calibri" panose="020F0502020204030204" pitchFamily="34" charset="0"/>
                <a:cs typeface="Calibri" panose="020F0502020204030204" pitchFamily="34" charset="0"/>
              </a:rPr>
              <a:t>Equinococcus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i="1" dirty="0" err="1">
                <a:latin typeface="Calibri" panose="020F0502020204030204" pitchFamily="34" charset="0"/>
                <a:cs typeface="Calibri" panose="020F0502020204030204" pitchFamily="34" charset="0"/>
              </a:rPr>
              <a:t>equi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Nos bovinos, a causa mais comum é a brucelose.</a:t>
            </a: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45720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ta para a direita 3">
            <a:hlinkClick r:id="rId2" action="ppaction://hlinksldjump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F6FCAC6D-5848-4120-B115-7D5921705AF1}"/>
              </a:ext>
            </a:extLst>
          </p:cNvPr>
          <p:cNvSpPr/>
          <p:nvPr/>
        </p:nvSpPr>
        <p:spPr>
          <a:xfrm>
            <a:off x="5396293" y="2153516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3">
            <a:hlinkClick r:id="rId4" action="ppaction://hlinksldjump">
              <a:snd r:embed="rId5" name="bomb.wav"/>
            </a:hlinkClick>
            <a:extLst>
              <a:ext uri="{FF2B5EF4-FFF2-40B4-BE49-F238E27FC236}">
                <a16:creationId xmlns:a16="http://schemas.microsoft.com/office/drawing/2014/main" id="{6A8F3B02-BDD0-4510-AB9A-D504BBDD2BAC}"/>
              </a:ext>
            </a:extLst>
          </p:cNvPr>
          <p:cNvSpPr/>
          <p:nvPr/>
        </p:nvSpPr>
        <p:spPr>
          <a:xfrm>
            <a:off x="3748029" y="3403198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3">
            <a:hlinkClick r:id="rId4" action="ppaction://hlinksldjump">
              <a:snd r:embed="rId5" name="bomb.wav"/>
            </a:hlinkClick>
            <a:extLst>
              <a:ext uri="{FF2B5EF4-FFF2-40B4-BE49-F238E27FC236}">
                <a16:creationId xmlns:a16="http://schemas.microsoft.com/office/drawing/2014/main" id="{8DD5ABA1-AC9D-40B3-A73E-FFE07BBAE1A1}"/>
              </a:ext>
            </a:extLst>
          </p:cNvPr>
          <p:cNvSpPr/>
          <p:nvPr/>
        </p:nvSpPr>
        <p:spPr>
          <a:xfrm>
            <a:off x="2367044" y="4681018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3">
            <a:hlinkClick r:id="rId4" action="ppaction://hlinksldjump">
              <a:snd r:embed="rId5" name="bomb.wav"/>
            </a:hlinkClick>
            <a:extLst>
              <a:ext uri="{FF2B5EF4-FFF2-40B4-BE49-F238E27FC236}">
                <a16:creationId xmlns:a16="http://schemas.microsoft.com/office/drawing/2014/main" id="{AB98EF55-3F89-4A61-A1BC-80EA7ED74B55}"/>
              </a:ext>
            </a:extLst>
          </p:cNvPr>
          <p:cNvSpPr/>
          <p:nvPr/>
        </p:nvSpPr>
        <p:spPr>
          <a:xfrm>
            <a:off x="7780766" y="5522732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9681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91320" y="354368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ERRADO!!! </a:t>
            </a:r>
          </a:p>
        </p:txBody>
      </p:sp>
      <p:sp>
        <p:nvSpPr>
          <p:cNvPr id="5" name="Seta para a direita 4">
            <a:hlinkClick r:id="rId2" action="ppaction://hlinksldjump"/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tentar novamente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8" name="Texto explicativo retangular com cantos arredondados 7">
            <a:extLst>
              <a:ext uri="{FF2B5EF4-FFF2-40B4-BE49-F238E27FC236}">
                <a16:creationId xmlns:a16="http://schemas.microsoft.com/office/drawing/2014/main" id="{0082A985-06A0-428C-BB27-35B868B23FA9}"/>
              </a:ext>
            </a:extLst>
          </p:cNvPr>
          <p:cNvSpPr/>
          <p:nvPr/>
        </p:nvSpPr>
        <p:spPr>
          <a:xfrm>
            <a:off x="4457700" y="2260600"/>
            <a:ext cx="5403752" cy="744474"/>
          </a:xfrm>
          <a:prstGeom prst="wedgeRoundRectCallout">
            <a:avLst>
              <a:gd name="adj1" fmla="val -54936"/>
              <a:gd name="adj2" fmla="val 1154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Vamos tentar de novo?</a:t>
            </a:r>
          </a:p>
        </p:txBody>
      </p:sp>
    </p:spTree>
    <p:extLst>
      <p:ext uri="{BB962C8B-B14F-4D97-AF65-F5344CB8AC3E}">
        <p14:creationId xmlns:p14="http://schemas.microsoft.com/office/powerpoint/2010/main" val="11058703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96CFCC-D574-4CCE-A35A-E212F41DC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296145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ERRADO!!!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79BC86F-942E-417F-BCBE-EC1EFF029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9" name="Seta para a direita 5">
            <a:hlinkClick r:id="rId3" action="ppaction://hlinksldjump"/>
            <a:extLst>
              <a:ext uri="{FF2B5EF4-FFF2-40B4-BE49-F238E27FC236}">
                <a16:creationId xmlns:a16="http://schemas.microsoft.com/office/drawing/2014/main" id="{AF8B02B8-6DD5-4A91-8B35-5EED668306CF}"/>
              </a:ext>
            </a:extLst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tentar novamente</a:t>
            </a:r>
          </a:p>
        </p:txBody>
      </p:sp>
      <p:sp>
        <p:nvSpPr>
          <p:cNvPr id="10" name="Texto explicativo retangular com cantos arredondados 7">
            <a:extLst>
              <a:ext uri="{FF2B5EF4-FFF2-40B4-BE49-F238E27FC236}">
                <a16:creationId xmlns:a16="http://schemas.microsoft.com/office/drawing/2014/main" id="{61B53084-29A7-4D0B-9AD4-3EC4FE61D62E}"/>
              </a:ext>
            </a:extLst>
          </p:cNvPr>
          <p:cNvSpPr/>
          <p:nvPr/>
        </p:nvSpPr>
        <p:spPr>
          <a:xfrm>
            <a:off x="4457700" y="2260600"/>
            <a:ext cx="5403752" cy="744474"/>
          </a:xfrm>
          <a:prstGeom prst="wedgeRoundRectCallout">
            <a:avLst>
              <a:gd name="adj1" fmla="val -54936"/>
              <a:gd name="adj2" fmla="val 1154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Vamos tentar de novo?</a:t>
            </a:r>
          </a:p>
        </p:txBody>
      </p:sp>
    </p:spTree>
    <p:extLst>
      <p:ext uri="{BB962C8B-B14F-4D97-AF65-F5344CB8AC3E}">
        <p14:creationId xmlns:p14="http://schemas.microsoft.com/office/powerpoint/2010/main" val="2339452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986E4-72A4-4F0C-A182-50E9D212C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422755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RESPOSTA CORRETA!!!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8D92CD0-82E6-4FF9-B9F2-B6D18578D0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6" name="Texto explicativo retangular com cantos arredondados 6">
            <a:extLst>
              <a:ext uri="{FF2B5EF4-FFF2-40B4-BE49-F238E27FC236}">
                <a16:creationId xmlns:a16="http://schemas.microsoft.com/office/drawing/2014/main" id="{D92194D6-51C8-452D-929F-9366AD9F2D42}"/>
              </a:ext>
            </a:extLst>
          </p:cNvPr>
          <p:cNvSpPr/>
          <p:nvPr/>
        </p:nvSpPr>
        <p:spPr>
          <a:xfrm>
            <a:off x="3868810" y="1842868"/>
            <a:ext cx="6625688" cy="1162206"/>
          </a:xfrm>
          <a:prstGeom prst="wedgeRoundRectCallout">
            <a:avLst>
              <a:gd name="adj1" fmla="val -37686"/>
              <a:gd name="adj2" fmla="val 89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Cães adultos que tiveram </a:t>
            </a:r>
            <a:r>
              <a:rPr lang="pt-BR" dirty="0" err="1"/>
              <a:t>cinomose</a:t>
            </a:r>
            <a:r>
              <a:rPr lang="pt-BR" dirty="0"/>
              <a:t> podem desenvolver </a:t>
            </a:r>
            <a:r>
              <a:rPr lang="pt-BR" dirty="0" err="1"/>
              <a:t>epididimite</a:t>
            </a:r>
            <a:r>
              <a:rPr lang="pt-BR" dirty="0"/>
              <a:t> e </a:t>
            </a:r>
            <a:r>
              <a:rPr lang="pt-BR" dirty="0" err="1"/>
              <a:t>orquite</a:t>
            </a:r>
            <a:r>
              <a:rPr lang="pt-BR" dirty="0"/>
              <a:t>, e, nesta fase, a doença é de transmissão venérea.</a:t>
            </a:r>
          </a:p>
        </p:txBody>
      </p:sp>
      <p:sp>
        <p:nvSpPr>
          <p:cNvPr id="7" name="Seta para a direita 3">
            <a:hlinkClick r:id="rId3" action="ppaction://hlinksldjump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98AC36A2-C862-4FB6-84C5-1BE970C72744}"/>
              </a:ext>
            </a:extLst>
          </p:cNvPr>
          <p:cNvSpPr/>
          <p:nvPr/>
        </p:nvSpPr>
        <p:spPr>
          <a:xfrm>
            <a:off x="7780766" y="4895557"/>
            <a:ext cx="2108822" cy="869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FIM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FB3D94D-B1F0-4A71-B00E-139ACC8E9F78}"/>
              </a:ext>
            </a:extLst>
          </p:cNvPr>
          <p:cNvSpPr txBox="1"/>
          <p:nvPr/>
        </p:nvSpPr>
        <p:spPr>
          <a:xfrm>
            <a:off x="5502760" y="3429948"/>
            <a:ext cx="569497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Para ler mais consulte a literatura: Patologia da Reprodução dos Animais Domésticos, seção 3, capítulo 9, p. 99-101.</a:t>
            </a:r>
          </a:p>
        </p:txBody>
      </p:sp>
    </p:spTree>
    <p:extLst>
      <p:ext uri="{BB962C8B-B14F-4D97-AF65-F5344CB8AC3E}">
        <p14:creationId xmlns:p14="http://schemas.microsoft.com/office/powerpoint/2010/main" val="40719503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90"/>
          <a:stretch/>
        </p:blipFill>
        <p:spPr>
          <a:xfrm>
            <a:off x="647700" y="839648"/>
            <a:ext cx="10896600" cy="548495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581769" y="5626100"/>
            <a:ext cx="50795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000" dirty="0">
                <a:latin typeface="Calibri" panose="020F0502020204030204" pitchFamily="34" charset="0"/>
                <a:cs typeface="Calibri" panose="020F0502020204030204" pitchFamily="34" charset="0"/>
              </a:rPr>
              <a:t>Bons Estudos!!!</a:t>
            </a:r>
          </a:p>
        </p:txBody>
      </p:sp>
    </p:spTree>
    <p:extLst>
      <p:ext uri="{BB962C8B-B14F-4D97-AF65-F5344CB8AC3E}">
        <p14:creationId xmlns:p14="http://schemas.microsoft.com/office/powerpoint/2010/main" val="102447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320" y="380551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RESPOSTA CORRETA!!!!</a:t>
            </a:r>
          </a:p>
        </p:txBody>
      </p:sp>
      <p:sp>
        <p:nvSpPr>
          <p:cNvPr id="4" name="Seta para a direita 3">
            <a:hlinkClick r:id="rId2" action="ppaction://hlinksldjump"/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a próxima pergunta</a:t>
            </a:r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2954215" y="1828295"/>
            <a:ext cx="7357403" cy="886263"/>
          </a:xfrm>
          <a:prstGeom prst="wedgeRoundRectCallout">
            <a:avLst>
              <a:gd name="adj1" fmla="val -41180"/>
              <a:gd name="adj2" fmla="val 868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 fertilidade pode ser alterada por condições que alterem a habilidade dos espermatozoides fecundarem o </a:t>
            </a:r>
            <a:r>
              <a:rPr lang="pt-BR" dirty="0" err="1"/>
              <a:t>oócito</a:t>
            </a:r>
            <a:r>
              <a:rPr lang="pt-BR" dirty="0"/>
              <a:t> (</a:t>
            </a:r>
            <a:r>
              <a:rPr lang="pt-BR" i="1" dirty="0" err="1"/>
              <a:t>impotentia</a:t>
            </a:r>
            <a:r>
              <a:rPr lang="pt-BR" i="1" dirty="0"/>
              <a:t> </a:t>
            </a:r>
            <a:r>
              <a:rPr lang="pt-BR" i="1" dirty="0" err="1"/>
              <a:t>generandi</a:t>
            </a:r>
            <a:r>
              <a:rPr lang="pt-BR" dirty="0"/>
              <a:t>).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9F3F444-E204-4FDA-9CA5-514A8E72F7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975" y="3005074"/>
            <a:ext cx="1968500" cy="2856065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DD219714-4F0E-46FB-BB5B-F3BDE76B6308}"/>
              </a:ext>
            </a:extLst>
          </p:cNvPr>
          <p:cNvSpPr txBox="1"/>
          <p:nvPr/>
        </p:nvSpPr>
        <p:spPr>
          <a:xfrm>
            <a:off x="5502760" y="3429948"/>
            <a:ext cx="569497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Para saber mais: Biológico, São Paulo, v.69, n.2, p.43-48, jul./dez., 2007</a:t>
            </a:r>
          </a:p>
        </p:txBody>
      </p:sp>
    </p:spTree>
    <p:extLst>
      <p:ext uri="{BB962C8B-B14F-4D97-AF65-F5344CB8AC3E}">
        <p14:creationId xmlns:p14="http://schemas.microsoft.com/office/powerpoint/2010/main" val="62447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A7EB4D-E9E5-4204-8B72-B264E8EEB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570464"/>
            <a:ext cx="9366325" cy="1143000"/>
          </a:xfrm>
        </p:spPr>
        <p:txBody>
          <a:bodyPr>
            <a:noAutofit/>
          </a:bodyPr>
          <a:lstStyle/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Questão II: De acordo com o que entende-se sobre DEGENERAÇÃO TESTICULAR, assinale a alternativa CORRETA: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4DFBA7-D750-403A-A165-6C7F73A62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689100"/>
            <a:ext cx="10921999" cy="491379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É uma alteração no desenvolvimento testicular encontrada frequentemente  que, quando acomete um reprodutor, este deve ser definitivamente afastado da reprodução.</a:t>
            </a:r>
          </a:p>
          <a:p>
            <a:pPr marL="514350" indent="-514350">
              <a:buFont typeface="+mj-lt"/>
              <a:buAutoNum type="alphaLcParenR"/>
            </a:pP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É uma alteração adquirida diagnosticada frequentemente em animais taurinos, a qual tem como sintomas iniciais: redução do tamanho testicular, testículos fibrosos e firmes à palpação.</a:t>
            </a:r>
          </a:p>
          <a:p>
            <a:pPr marL="514350" indent="-514350">
              <a:buFont typeface="+mj-lt"/>
              <a:buAutoNum type="alphaLcParenR"/>
            </a:pP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É uma alteração adquirida que constitui a principal causa de redução da fertilidade nos machos podendo ser causada por alterações que elevem a temperatura testicular, tais como: infecções ou traumas, varicocele, dermatite e outras.</a:t>
            </a:r>
          </a:p>
          <a:p>
            <a:pPr marL="514350" indent="-514350">
              <a:buFont typeface="+mj-lt"/>
              <a:buAutoNum type="alphaLcParenR"/>
            </a:pP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É uma alteração adquirida que constitui a principal causa de redução de fertilidade nos machos, podendo ser uni ou bilateral, é permanente e sua gravidade independe do tipo, severidade e duração do insulto.</a:t>
            </a:r>
          </a:p>
        </p:txBody>
      </p:sp>
      <p:sp>
        <p:nvSpPr>
          <p:cNvPr id="4" name="Seta para a direita 3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10477661" y="20596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2502061" y="3419566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8166261" y="47520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5029361" y="60728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50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320" y="355736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ERRADO!!!</a:t>
            </a:r>
          </a:p>
        </p:txBody>
      </p:sp>
      <p:sp>
        <p:nvSpPr>
          <p:cNvPr id="4" name="Seta para a direita 3">
            <a:hlinkClick r:id="rId2" action="ppaction://hlinksldjump"/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tentar novamente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7" name="Texto explicativo retangular com cantos arredondados 7">
            <a:extLst>
              <a:ext uri="{FF2B5EF4-FFF2-40B4-BE49-F238E27FC236}">
                <a16:creationId xmlns:a16="http://schemas.microsoft.com/office/drawing/2014/main" id="{2C287788-F376-481D-B4BE-8BB316E320C2}"/>
              </a:ext>
            </a:extLst>
          </p:cNvPr>
          <p:cNvSpPr/>
          <p:nvPr/>
        </p:nvSpPr>
        <p:spPr>
          <a:xfrm>
            <a:off x="4457700" y="2260600"/>
            <a:ext cx="5403752" cy="744474"/>
          </a:xfrm>
          <a:prstGeom prst="wedgeRoundRectCallout">
            <a:avLst>
              <a:gd name="adj1" fmla="val -54936"/>
              <a:gd name="adj2" fmla="val 1154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Vamos tentar de novo?</a:t>
            </a:r>
          </a:p>
        </p:txBody>
      </p:sp>
    </p:spTree>
    <p:extLst>
      <p:ext uri="{BB962C8B-B14F-4D97-AF65-F5344CB8AC3E}">
        <p14:creationId xmlns:p14="http://schemas.microsoft.com/office/powerpoint/2010/main" val="3447560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320" y="366483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RESPOSTA CORRETA!!!</a:t>
            </a:r>
          </a:p>
        </p:txBody>
      </p:sp>
      <p:sp>
        <p:nvSpPr>
          <p:cNvPr id="4" name="Seta para a direita 3"/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a próxima pergunta</a:t>
            </a:r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3685735" y="1736578"/>
            <a:ext cx="6217920" cy="1041400"/>
          </a:xfrm>
          <a:prstGeom prst="wedgeRoundRectCallout">
            <a:avLst>
              <a:gd name="adj1" fmla="val -35581"/>
              <a:gd name="adj2" fmla="val 1273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 degeneração testicular constitui a principal causa de redução da fertilidade nos machos das espécies domésticas.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16D1DA2-0C27-4FEA-AA73-B5C8947CC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875271CF-987B-4A47-A583-32425C5B20BE}"/>
              </a:ext>
            </a:extLst>
          </p:cNvPr>
          <p:cNvSpPr txBox="1"/>
          <p:nvPr/>
        </p:nvSpPr>
        <p:spPr>
          <a:xfrm>
            <a:off x="5502760" y="3429948"/>
            <a:ext cx="569497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Para ler mais consulte a literatura: Patologia da Reprodução dos Animais Domésticos, seção 3, capítulo 8, p. 90-93.</a:t>
            </a:r>
          </a:p>
        </p:txBody>
      </p:sp>
    </p:spTree>
    <p:extLst>
      <p:ext uri="{BB962C8B-B14F-4D97-AF65-F5344CB8AC3E}">
        <p14:creationId xmlns:p14="http://schemas.microsoft.com/office/powerpoint/2010/main" val="1940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9A6E4-67A6-480A-BCB9-FA8DEAABB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698"/>
            <a:ext cx="10515600" cy="1325563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Questão III: Sobre HIPOPLASIA TESTICULAR, responda a INCORRETA: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DD1C86-3D5B-4DAE-81D7-710243912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1574800"/>
            <a:ext cx="10789478" cy="52859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 hipoplasia testicular é uma alteração de caráter hereditário.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O ejaculado apresenta baixa concentração espermática e aumento das alterações morfológicas podendo ser detectada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azoospermia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Podemos observar 4 quadros: hipoplasia total unilateral, hipoplasia total bilateral, hipoplasia parcial unilateral, hipoplasia parcial bilateral e em todos o animal é infértil.</a:t>
            </a:r>
          </a:p>
          <a:p>
            <a:pPr marL="514350" indent="-514350">
              <a:buFont typeface="+mj-lt"/>
              <a:buAutoNum type="alphaLcParenR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Devido a procedência genética da hipoplasia, animais de produção diagnosticados positivos devem ser castrados e eliminados da reprodução.</a:t>
            </a:r>
          </a:p>
          <a:p>
            <a:pPr marL="514350" indent="-514350">
              <a:buFont typeface="+mj-lt"/>
              <a:buAutoNum type="alphaLcParenR"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Seta para a direita 3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9067961" y="16913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7734461" y="2934934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3532715" y="45361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>
            <a:hlinkClick r:id="rId2" action="ppaction://hlinksldjump">
              <a:snd r:embed="rId3" name="bomb.wav"/>
            </a:hlinkClick>
          </p:cNvPr>
          <p:cNvSpPr/>
          <p:nvPr/>
        </p:nvSpPr>
        <p:spPr>
          <a:xfrm>
            <a:off x="10655461" y="5780750"/>
            <a:ext cx="5787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9798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320" y="450885"/>
            <a:ext cx="9366325" cy="1143000"/>
          </a:xfrm>
        </p:spPr>
        <p:txBody>
          <a:bodyPr/>
          <a:lstStyle/>
          <a:p>
            <a:pPr algn="ctr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ERRADO!!!</a:t>
            </a:r>
          </a:p>
        </p:txBody>
      </p:sp>
      <p:sp>
        <p:nvSpPr>
          <p:cNvPr id="5" name="Seta para a direita 4">
            <a:hlinkClick r:id="rId2" action="ppaction://hlinksldjump"/>
          </p:cNvPr>
          <p:cNvSpPr/>
          <p:nvPr/>
        </p:nvSpPr>
        <p:spPr>
          <a:xfrm>
            <a:off x="5588000" y="5308600"/>
            <a:ext cx="5524500" cy="939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Clique aqui para tentar novamente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3005074"/>
            <a:ext cx="1968500" cy="2856065"/>
          </a:xfrm>
          <a:prstGeom prst="rect">
            <a:avLst/>
          </a:prstGeom>
        </p:spPr>
      </p:pic>
      <p:sp>
        <p:nvSpPr>
          <p:cNvPr id="8" name="Texto explicativo retangular com cantos arredondados 7">
            <a:extLst>
              <a:ext uri="{FF2B5EF4-FFF2-40B4-BE49-F238E27FC236}">
                <a16:creationId xmlns:a16="http://schemas.microsoft.com/office/drawing/2014/main" id="{A1A6166F-529D-40BF-9241-865592F1DF3A}"/>
              </a:ext>
            </a:extLst>
          </p:cNvPr>
          <p:cNvSpPr/>
          <p:nvPr/>
        </p:nvSpPr>
        <p:spPr>
          <a:xfrm>
            <a:off x="4457700" y="2260600"/>
            <a:ext cx="5403752" cy="744474"/>
          </a:xfrm>
          <a:prstGeom prst="wedgeRoundRectCallout">
            <a:avLst>
              <a:gd name="adj1" fmla="val -54936"/>
              <a:gd name="adj2" fmla="val 1154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Vamos tentar de novo?</a:t>
            </a:r>
          </a:p>
        </p:txBody>
      </p:sp>
    </p:spTree>
    <p:extLst>
      <p:ext uri="{BB962C8B-B14F-4D97-AF65-F5344CB8AC3E}">
        <p14:creationId xmlns:p14="http://schemas.microsoft.com/office/powerpoint/2010/main" val="979092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949</TotalTime>
  <Words>1454</Words>
  <Application>Microsoft Office PowerPoint</Application>
  <PresentationFormat>Widescreen</PresentationFormat>
  <Paragraphs>151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6" baseType="lpstr">
      <vt:lpstr>Calibri</vt:lpstr>
      <vt:lpstr>Century Gothic</vt:lpstr>
      <vt:lpstr>Wingdings 2</vt:lpstr>
      <vt:lpstr>Austin</vt:lpstr>
      <vt:lpstr>Questionário Digital das Patologias do Sistema Reprodutor Masculino</vt:lpstr>
      <vt:lpstr>Questão I: São causas de IMPOTÊNCIA GENERANDI:</vt:lpstr>
      <vt:lpstr>ERRADO!!! </vt:lpstr>
      <vt:lpstr>RESPOSTA CORRETA!!!!</vt:lpstr>
      <vt:lpstr>Questão II: De acordo com o que entende-se sobre DEGENERAÇÃO TESTICULAR, assinale a alternativa CORRETA:</vt:lpstr>
      <vt:lpstr>ERRADO!!!</vt:lpstr>
      <vt:lpstr>RESPOSTA CORRETA!!!</vt:lpstr>
      <vt:lpstr>Questão III: Sobre HIPOPLASIA TESTICULAR, responda a INCORRETA:</vt:lpstr>
      <vt:lpstr>ERRADO!!!</vt:lpstr>
      <vt:lpstr>RESPOSTA CORRETA!!!</vt:lpstr>
      <vt:lpstr>Questão IV: Sobre CRIPTORQUIDISMO, assinale a CORRETA:</vt:lpstr>
      <vt:lpstr>ERRADO!!!</vt:lpstr>
      <vt:lpstr>RESPOSTA CORRETA!!!</vt:lpstr>
      <vt:lpstr>Questão V: Sobre PATOLOGIAS DE PÊNIS E PREPÚCIO, assinale a opção INCORRETA:</vt:lpstr>
      <vt:lpstr>ERRADO!!!</vt:lpstr>
      <vt:lpstr>RESPOSTA CORRETA!!!</vt:lpstr>
      <vt:lpstr>Questão VI: A HIPERPLASIA PROSTÁTICA é muito comum em cães. Com base nesta afecção, assinale a CORRETA:</vt:lpstr>
      <vt:lpstr>ERRADO!!!</vt:lpstr>
      <vt:lpstr>RESPOSTA CORRETA!!!</vt:lpstr>
      <vt:lpstr>Questão VII: Sobre ESPERMATOCELE E GRANULOMA ESPERMÁTICO responda a opção CORRETA:</vt:lpstr>
      <vt:lpstr>ERRADO!!!</vt:lpstr>
      <vt:lpstr>RESPOSTA CORRETA!!!</vt:lpstr>
      <vt:lpstr>Questão VIII: Sobre TORÇÃO TESTICULAR, marque a alternativa CORRETA:</vt:lpstr>
      <vt:lpstr>ERRADO!!!</vt:lpstr>
      <vt:lpstr>RESPOSTA CORRETA!!!</vt:lpstr>
      <vt:lpstr>Questão IX: Sobre PATOLOGIAS DO CORDÃO ESPERMÁTICO, marque a opção CORRETA:</vt:lpstr>
      <vt:lpstr>ERRADO!!!</vt:lpstr>
      <vt:lpstr>RESPOSTA CORRETA!!!</vt:lpstr>
      <vt:lpstr>Questão X: Sobre EPIDIDIMITE, marque a opção CORRETA:</vt:lpstr>
      <vt:lpstr>ERRADO!!!</vt:lpstr>
      <vt:lpstr>RESPOSTA CORRETA!!!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Patologias do Sistema Reprodutor Masculino</dc:title>
  <dc:creator>Bianca Pina</dc:creator>
  <cp:lastModifiedBy>Bárbara Mattos</cp:lastModifiedBy>
  <cp:revision>45</cp:revision>
  <dcterms:created xsi:type="dcterms:W3CDTF">2017-09-11T17:32:50Z</dcterms:created>
  <dcterms:modified xsi:type="dcterms:W3CDTF">2017-10-09T23:43:38Z</dcterms:modified>
  <cp:contentStatus/>
</cp:coreProperties>
</file>