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0E8D2CB-FB67-4387-8825-0AE8D2E18EC2}" type="datetimeFigureOut">
              <a:rPr lang="pt-BR" smtClean="0"/>
              <a:t>7/7/2016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9A8383F-DF39-4E1D-B2E2-CF10260F19C0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8D2CB-FB67-4387-8825-0AE8D2E18EC2}" type="datetimeFigureOut">
              <a:rPr lang="pt-BR" smtClean="0"/>
              <a:t>7/7/2016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8383F-DF39-4E1D-B2E2-CF10260F19C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8D2CB-FB67-4387-8825-0AE8D2E18EC2}" type="datetimeFigureOut">
              <a:rPr lang="pt-BR" smtClean="0"/>
              <a:t>7/7/2016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8383F-DF39-4E1D-B2E2-CF10260F19C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0E8D2CB-FB67-4387-8825-0AE8D2E18EC2}" type="datetimeFigureOut">
              <a:rPr lang="pt-BR" smtClean="0"/>
              <a:t>7/7/2016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9A8383F-DF39-4E1D-B2E2-CF10260F19C0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0E8D2CB-FB67-4387-8825-0AE8D2E18EC2}" type="datetimeFigureOut">
              <a:rPr lang="pt-BR" smtClean="0"/>
              <a:t>7/7/2016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9A8383F-DF39-4E1D-B2E2-CF10260F19C0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8D2CB-FB67-4387-8825-0AE8D2E18EC2}" type="datetimeFigureOut">
              <a:rPr lang="pt-BR" smtClean="0"/>
              <a:t>7/7/2016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8383F-DF39-4E1D-B2E2-CF10260F19C0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8D2CB-FB67-4387-8825-0AE8D2E18EC2}" type="datetimeFigureOut">
              <a:rPr lang="pt-BR" smtClean="0"/>
              <a:t>7/7/2016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8383F-DF39-4E1D-B2E2-CF10260F19C0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0E8D2CB-FB67-4387-8825-0AE8D2E18EC2}" type="datetimeFigureOut">
              <a:rPr lang="pt-BR" smtClean="0"/>
              <a:t>7/7/2016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9A8383F-DF39-4E1D-B2E2-CF10260F19C0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8D2CB-FB67-4387-8825-0AE8D2E18EC2}" type="datetimeFigureOut">
              <a:rPr lang="pt-BR" smtClean="0"/>
              <a:t>7/7/2016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8383F-DF39-4E1D-B2E2-CF10260F19C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0E8D2CB-FB67-4387-8825-0AE8D2E18EC2}" type="datetimeFigureOut">
              <a:rPr lang="pt-BR" smtClean="0"/>
              <a:t>7/7/2016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9A8383F-DF39-4E1D-B2E2-CF10260F19C0}" type="slidenum">
              <a:rPr lang="pt-BR" smtClean="0"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0E8D2CB-FB67-4387-8825-0AE8D2E18EC2}" type="datetimeFigureOut">
              <a:rPr lang="pt-BR" smtClean="0"/>
              <a:t>7/7/2016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9A8383F-DF39-4E1D-B2E2-CF10260F19C0}" type="slidenum">
              <a:rPr lang="pt-BR" smtClean="0"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0E8D2CB-FB67-4387-8825-0AE8D2E18EC2}" type="datetimeFigureOut">
              <a:rPr lang="pt-BR" smtClean="0"/>
              <a:t>7/7/2016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9A8383F-DF39-4E1D-B2E2-CF10260F19C0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Relationship Id="rId5" Type="http://schemas.openxmlformats.org/officeDocument/2006/relationships/slide" Target="slide9.xml"/><Relationship Id="rId4" Type="http://schemas.openxmlformats.org/officeDocument/2006/relationships/slide" Target="slide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5" Type="http://schemas.openxmlformats.org/officeDocument/2006/relationships/slide" Target="slide4.xml"/><Relationship Id="rId4" Type="http://schemas.openxmlformats.org/officeDocument/2006/relationships/slide" Target="slide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857356" y="1428736"/>
            <a:ext cx="6172200" cy="1894362"/>
          </a:xfrm>
        </p:spPr>
        <p:txBody>
          <a:bodyPr/>
          <a:lstStyle/>
          <a:p>
            <a:r>
              <a:rPr lang="pt-BR" dirty="0" smtClean="0"/>
              <a:t>          MÓDULO 3- MACHO</a:t>
            </a:r>
            <a:endParaRPr lang="pt-BR" dirty="0"/>
          </a:p>
        </p:txBody>
      </p:sp>
      <p:sp>
        <p:nvSpPr>
          <p:cNvPr id="4" name="Subtítulo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                       correto!!</a:t>
            </a:r>
            <a:endParaRPr lang="pt-BR" dirty="0"/>
          </a:p>
        </p:txBody>
      </p:sp>
      <p:sp>
        <p:nvSpPr>
          <p:cNvPr id="4" name="Seta para a direita 3">
            <a:hlinkClick r:id="" action="ppaction://hlinkshowjump?jump=nextslide"/>
          </p:cNvPr>
          <p:cNvSpPr/>
          <p:nvPr/>
        </p:nvSpPr>
        <p:spPr>
          <a:xfrm>
            <a:off x="3714744" y="3643314"/>
            <a:ext cx="4714908" cy="14287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Clique aqui para </a:t>
            </a:r>
            <a:r>
              <a:rPr lang="pt-BR" dirty="0" err="1" smtClean="0"/>
              <a:t>proxima</a:t>
            </a:r>
            <a:r>
              <a:rPr lang="pt-BR" dirty="0" smtClean="0"/>
              <a:t> pergunta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pt-BR" dirty="0" smtClean="0"/>
              <a:t>4-</a:t>
            </a:r>
            <a:r>
              <a:rPr lang="pt-BR" dirty="0" smtClean="0"/>
              <a:t>Sobre a inseminação artificial em bovinos, assinale a sentença INCORRETA: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4" name="Retângulo de cantos arredondados 3">
            <a:hlinkClick r:id="rId2" action="ppaction://hlinksldjump"/>
          </p:cNvPr>
          <p:cNvSpPr/>
          <p:nvPr/>
        </p:nvSpPr>
        <p:spPr>
          <a:xfrm>
            <a:off x="500034" y="2500306"/>
            <a:ext cx="5643602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b)</a:t>
            </a:r>
            <a:r>
              <a:rPr lang="pt-BR" dirty="0"/>
              <a:t> Controle de doenças reprodutivas,  como a </a:t>
            </a:r>
            <a:r>
              <a:rPr lang="pt-BR" dirty="0" err="1"/>
              <a:t>campilobacteriose</a:t>
            </a:r>
            <a:r>
              <a:rPr lang="pt-BR" dirty="0"/>
              <a:t>, </a:t>
            </a:r>
            <a:r>
              <a:rPr lang="pt-BR" dirty="0">
                <a:hlinkClick r:id="rId3" action="ppaction://hlinksldjump"/>
              </a:rPr>
              <a:t>brucelose</a:t>
            </a:r>
            <a:r>
              <a:rPr lang="pt-BR" dirty="0"/>
              <a:t>, </a:t>
            </a:r>
            <a:r>
              <a:rPr lang="pt-BR" dirty="0" err="1"/>
              <a:t>triconomose</a:t>
            </a:r>
            <a:r>
              <a:rPr lang="pt-BR" dirty="0"/>
              <a:t>, leptospirose</a:t>
            </a:r>
            <a:r>
              <a:rPr lang="pt-BR" dirty="0" smtClean="0"/>
              <a:t>.</a:t>
            </a:r>
            <a:endParaRPr lang="pt-BR" dirty="0"/>
          </a:p>
          <a:p>
            <a:pPr algn="ctr"/>
            <a:r>
              <a:rPr lang="pt-BR" dirty="0" smtClean="0"/>
              <a:t>              </a:t>
            </a:r>
            <a:endParaRPr lang="pt-BR" dirty="0"/>
          </a:p>
        </p:txBody>
      </p:sp>
      <p:sp>
        <p:nvSpPr>
          <p:cNvPr id="5" name="Retângulo de cantos arredondados 4">
            <a:hlinkClick r:id="rId4" action="ppaction://hlinksldjump"/>
          </p:cNvPr>
          <p:cNvSpPr/>
          <p:nvPr/>
        </p:nvSpPr>
        <p:spPr>
          <a:xfrm>
            <a:off x="500034" y="3714752"/>
            <a:ext cx="5643602" cy="12144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c) </a:t>
            </a:r>
            <a:r>
              <a:rPr lang="pt-BR" dirty="0"/>
              <a:t>Maior custo quando comparado a monta natural.</a:t>
            </a:r>
          </a:p>
          <a:p>
            <a:pPr lvl="0" algn="ctr"/>
            <a:endParaRPr lang="pt-BR" dirty="0"/>
          </a:p>
          <a:p>
            <a:pPr algn="ctr"/>
            <a:endParaRPr lang="pt-BR" dirty="0"/>
          </a:p>
        </p:txBody>
      </p:sp>
      <p:sp>
        <p:nvSpPr>
          <p:cNvPr id="6" name="Retângulo de cantos arredondados 5">
            <a:hlinkClick r:id="rId3" action="ppaction://hlinksldjump"/>
          </p:cNvPr>
          <p:cNvSpPr/>
          <p:nvPr/>
        </p:nvSpPr>
        <p:spPr>
          <a:xfrm>
            <a:off x="571472" y="5000636"/>
            <a:ext cx="5572164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d) </a:t>
            </a:r>
            <a:r>
              <a:rPr lang="pt-BR" dirty="0"/>
              <a:t>Possui risco de ocorrência de  consangüinidade.</a:t>
            </a:r>
          </a:p>
          <a:p>
            <a:pPr lvl="0" algn="ctr"/>
            <a:endParaRPr lang="pt-BR" dirty="0"/>
          </a:p>
          <a:p>
            <a:pPr algn="ctr"/>
            <a:endParaRPr lang="pt-BR" dirty="0"/>
          </a:p>
        </p:txBody>
      </p:sp>
      <p:sp>
        <p:nvSpPr>
          <p:cNvPr id="7" name="Retângulo de cantos arredondados 6">
            <a:hlinkClick r:id="rId5" action="ppaction://hlinksldjump"/>
          </p:cNvPr>
          <p:cNvSpPr/>
          <p:nvPr/>
        </p:nvSpPr>
        <p:spPr>
          <a:xfrm>
            <a:off x="500034" y="1285860"/>
            <a:ext cx="5572164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        a) </a:t>
            </a:r>
            <a:r>
              <a:rPr lang="pt-BR" dirty="0"/>
              <a:t>Padronização do rebanho facilitando a </a:t>
            </a:r>
            <a:r>
              <a:rPr lang="pt-BR" dirty="0">
                <a:hlinkClick r:id="rId3" action="ppaction://hlinksldjump"/>
              </a:rPr>
              <a:t>comercialização</a:t>
            </a:r>
            <a:endParaRPr lang="pt-BR" dirty="0"/>
          </a:p>
          <a:p>
            <a:pPr lvl="0" algn="ctr"/>
            <a:endParaRPr lang="pt-BR" dirty="0"/>
          </a:p>
          <a:p>
            <a:pPr algn="ctr"/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                        errado!!   </a:t>
            </a:r>
            <a:endParaRPr lang="pt-BR" dirty="0"/>
          </a:p>
        </p:txBody>
      </p:sp>
      <p:sp>
        <p:nvSpPr>
          <p:cNvPr id="4" name="Seta para a direita 3">
            <a:hlinkClick r:id="" action="ppaction://hlinkshowjump?jump=previousslide"/>
          </p:cNvPr>
          <p:cNvSpPr/>
          <p:nvPr/>
        </p:nvSpPr>
        <p:spPr>
          <a:xfrm>
            <a:off x="2857488" y="2786058"/>
            <a:ext cx="5857916" cy="135732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hlinkClick r:id="" action="ppaction://hlinkshowjump?jump=previousslide"/>
              </a:rPr>
              <a:t>Clique</a:t>
            </a:r>
            <a:r>
              <a:rPr lang="pt-BR" dirty="0" smtClean="0"/>
              <a:t> aqui para responder novamente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                     correto!!</a:t>
            </a:r>
            <a:endParaRPr lang="pt-BR" dirty="0"/>
          </a:p>
        </p:txBody>
      </p:sp>
      <p:sp>
        <p:nvSpPr>
          <p:cNvPr id="4" name="Espaço Reservado para Conteúdo 3">
            <a:hlinkClick r:id="" action="ppaction://hlinkshowjump?jump=nextslide"/>
          </p:cNvPr>
          <p:cNvSpPr>
            <a:spLocks noGrp="1"/>
          </p:cNvSpPr>
          <p:nvPr>
            <p:ph sz="quarter" idx="1"/>
          </p:nvPr>
        </p:nvSpPr>
        <p:spPr>
          <a:xfrm>
            <a:off x="3214678" y="3929066"/>
            <a:ext cx="5253022" cy="132873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/>
          </a:bodyPr>
          <a:lstStyle/>
          <a:p>
            <a:pPr algn="ctr"/>
            <a:r>
              <a:rPr lang="pt-BR" dirty="0" smtClean="0">
                <a:hlinkClick r:id="" action="ppaction://hlinkshowjump?jump=nextslide"/>
              </a:rPr>
              <a:t>Clique</a:t>
            </a:r>
            <a:r>
              <a:rPr lang="pt-BR" dirty="0" smtClean="0"/>
              <a:t> aqui para </a:t>
            </a:r>
            <a:r>
              <a:rPr lang="pt-BR" dirty="0" err="1" smtClean="0"/>
              <a:t>proxima</a:t>
            </a:r>
            <a:r>
              <a:rPr lang="pt-BR" dirty="0" smtClean="0"/>
              <a:t> pergunta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                              FIM!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pt-BR" dirty="0" smtClean="0"/>
              <a:t>1- </a:t>
            </a:r>
            <a:r>
              <a:rPr lang="pt-BR" dirty="0" smtClean="0"/>
              <a:t>São tipos de conservantes, exceto: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6" name="Retângulo de cantos arredondados 5"/>
          <p:cNvSpPr/>
          <p:nvPr/>
        </p:nvSpPr>
        <p:spPr>
          <a:xfrm>
            <a:off x="642910" y="2357430"/>
            <a:ext cx="5643602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b) Glicerol              </a:t>
            </a:r>
            <a:endParaRPr lang="pt-BR" dirty="0"/>
          </a:p>
        </p:txBody>
      </p:sp>
      <p:sp>
        <p:nvSpPr>
          <p:cNvPr id="7" name="Retângulo de cantos arredondados 6"/>
          <p:cNvSpPr/>
          <p:nvPr/>
        </p:nvSpPr>
        <p:spPr>
          <a:xfrm>
            <a:off x="642910" y="3571876"/>
            <a:ext cx="5643602" cy="12144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c) </a:t>
            </a:r>
            <a:r>
              <a:rPr lang="pt-BR" dirty="0" smtClean="0">
                <a:hlinkClick r:id="rId2" action="ppaction://hlinksldjump"/>
              </a:rPr>
              <a:t>Leite</a:t>
            </a:r>
            <a:endParaRPr lang="pt-BR" dirty="0"/>
          </a:p>
        </p:txBody>
      </p:sp>
      <p:sp>
        <p:nvSpPr>
          <p:cNvPr id="8" name="Retângulo de cantos arredondados 7"/>
          <p:cNvSpPr/>
          <p:nvPr/>
        </p:nvSpPr>
        <p:spPr>
          <a:xfrm>
            <a:off x="714348" y="4857760"/>
            <a:ext cx="5572164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err="1" smtClean="0"/>
              <a:t>Citratro</a:t>
            </a:r>
            <a:r>
              <a:rPr lang="pt-BR" dirty="0" smtClean="0"/>
              <a:t> </a:t>
            </a:r>
            <a:r>
              <a:rPr lang="pt-BR" dirty="0" smtClean="0">
                <a:hlinkClick r:id="rId2" action="ppaction://hlinksldjump"/>
              </a:rPr>
              <a:t>de</a:t>
            </a:r>
            <a:r>
              <a:rPr lang="pt-BR" dirty="0" smtClean="0"/>
              <a:t> Sódio</a:t>
            </a:r>
            <a:endParaRPr lang="pt-BR" dirty="0"/>
          </a:p>
        </p:txBody>
      </p:sp>
      <p:sp>
        <p:nvSpPr>
          <p:cNvPr id="9" name="Retângulo de cantos arredondados 8">
            <a:hlinkClick r:id="rId3" action="ppaction://hlinksldjump"/>
          </p:cNvPr>
          <p:cNvSpPr/>
          <p:nvPr/>
        </p:nvSpPr>
        <p:spPr>
          <a:xfrm>
            <a:off x="642910" y="1142984"/>
            <a:ext cx="5500726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        a) Clara </a:t>
            </a:r>
            <a:r>
              <a:rPr lang="pt-BR" dirty="0" smtClean="0">
                <a:hlinkClick r:id="rId3" action="ppaction://hlinksldjump"/>
              </a:rPr>
              <a:t>de</a:t>
            </a:r>
            <a:r>
              <a:rPr lang="pt-BR" dirty="0" smtClean="0"/>
              <a:t> Ovo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                      ERRADO!!!</a:t>
            </a:r>
            <a:endParaRPr lang="pt-BR" dirty="0"/>
          </a:p>
        </p:txBody>
      </p:sp>
      <p:sp>
        <p:nvSpPr>
          <p:cNvPr id="4" name="Seta para a direita 3"/>
          <p:cNvSpPr/>
          <p:nvPr/>
        </p:nvSpPr>
        <p:spPr>
          <a:xfrm>
            <a:off x="3714744" y="3286124"/>
            <a:ext cx="5072098" cy="12144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hlinkClick r:id="" action="ppaction://hlinkshowjump?jump=previousslide"/>
              </a:rPr>
              <a:t>CLIQUE</a:t>
            </a:r>
            <a:r>
              <a:rPr lang="pt-BR" dirty="0" smtClean="0"/>
              <a:t> AQUI PARA RESPONDER NOVAMENTE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                       CORRETO!!!</a:t>
            </a:r>
            <a:endParaRPr lang="pt-BR" dirty="0"/>
          </a:p>
        </p:txBody>
      </p:sp>
      <p:sp>
        <p:nvSpPr>
          <p:cNvPr id="6" name="Seta para a direita 5"/>
          <p:cNvSpPr/>
          <p:nvPr/>
        </p:nvSpPr>
        <p:spPr>
          <a:xfrm>
            <a:off x="4000496" y="4071942"/>
            <a:ext cx="4286280" cy="10001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CLIQUE </a:t>
            </a:r>
            <a:r>
              <a:rPr lang="pt-BR" dirty="0" smtClean="0">
                <a:hlinkClick r:id="" action="ppaction://hlinkshowjump?jump=nextslide"/>
              </a:rPr>
              <a:t>AQUI</a:t>
            </a:r>
            <a:r>
              <a:rPr lang="pt-BR" dirty="0" smtClean="0"/>
              <a:t> PARA PROXIMA PERGUNTA </a:t>
            </a:r>
            <a:endParaRPr lang="pt-BR" dirty="0"/>
          </a:p>
        </p:txBody>
      </p:sp>
      <p:sp>
        <p:nvSpPr>
          <p:cNvPr id="1026" name="AutoShape 2" descr="https://encrypted-tbn3.gstatic.com/images?q=tbn:ANd9GcQlpOkr8pw2zPKt-aETvNhIBT73pRl47cBOiJbLA4fhbo2eTAUk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28" name="AutoShape 4" descr="https://encrypted-tbn3.gstatic.com/images?q=tbn:ANd9GcQlpOkr8pw2zPKt-aETvNhIBT73pRl47cBOiJbLA4fhbo2eTAUk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7467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pt-BR" dirty="0" smtClean="0"/>
              <a:t>2- </a:t>
            </a:r>
            <a:r>
              <a:rPr lang="pt-BR" dirty="0" smtClean="0"/>
              <a:t>O sêmen, para ser </a:t>
            </a:r>
            <a:r>
              <a:rPr lang="pt-BR" dirty="0" smtClean="0"/>
              <a:t>diluído </a:t>
            </a:r>
            <a:r>
              <a:rPr lang="pt-BR" dirty="0" smtClean="0"/>
              <a:t>e continuar sendo de boa qualidade, deve conter: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5" name="Retângulo de cantos arredondados 4">
            <a:hlinkClick r:id="rId2" action="ppaction://hlinksldjump"/>
          </p:cNvPr>
          <p:cNvSpPr/>
          <p:nvPr/>
        </p:nvSpPr>
        <p:spPr>
          <a:xfrm>
            <a:off x="642910" y="2357430"/>
            <a:ext cx="5643602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t-BR" dirty="0" smtClean="0"/>
              <a:t>b)</a:t>
            </a:r>
            <a:r>
              <a:rPr lang="pt-BR" dirty="0"/>
              <a:t> </a:t>
            </a:r>
            <a:r>
              <a:rPr lang="pt-BR" dirty="0" err="1"/>
              <a:t>motilidade</a:t>
            </a:r>
            <a:r>
              <a:rPr lang="pt-BR" dirty="0"/>
              <a:t> progressiva maior que 40%, vigor maior </a:t>
            </a:r>
            <a:r>
              <a:rPr lang="pt-BR" dirty="0">
                <a:hlinkClick r:id="rId3" action="ppaction://hlinksldjump"/>
              </a:rPr>
              <a:t>que</a:t>
            </a:r>
            <a:r>
              <a:rPr lang="pt-BR" dirty="0"/>
              <a:t> 2 e </a:t>
            </a:r>
            <a:r>
              <a:rPr lang="pt-BR" dirty="0">
                <a:hlinkClick r:id="rId3" action="ppaction://hlinksldjump"/>
              </a:rPr>
              <a:t>patologias</a:t>
            </a:r>
            <a:r>
              <a:rPr lang="pt-BR" dirty="0"/>
              <a:t> totais menor que 70%</a:t>
            </a:r>
          </a:p>
          <a:p>
            <a:pPr algn="ctr"/>
            <a:r>
              <a:rPr lang="pt-BR" dirty="0" smtClean="0"/>
              <a:t>              </a:t>
            </a:r>
            <a:endParaRPr lang="pt-BR" dirty="0"/>
          </a:p>
        </p:txBody>
      </p:sp>
      <p:sp>
        <p:nvSpPr>
          <p:cNvPr id="6" name="Retângulo de cantos arredondados 5">
            <a:hlinkClick r:id="rId2" action="ppaction://hlinksldjump"/>
          </p:cNvPr>
          <p:cNvSpPr/>
          <p:nvPr/>
        </p:nvSpPr>
        <p:spPr>
          <a:xfrm>
            <a:off x="642910" y="3571876"/>
            <a:ext cx="5643602" cy="12144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t-BR" dirty="0" smtClean="0"/>
              <a:t>c) </a:t>
            </a:r>
            <a:r>
              <a:rPr lang="pt-BR" dirty="0" err="1"/>
              <a:t>motilidade</a:t>
            </a:r>
            <a:r>
              <a:rPr lang="pt-BR" dirty="0"/>
              <a:t> progressiva maior que 90%, vigor maior que 4 e </a:t>
            </a:r>
            <a:r>
              <a:rPr lang="pt-BR" dirty="0">
                <a:hlinkClick r:id="rId3" action="ppaction://hlinksldjump"/>
              </a:rPr>
              <a:t>patologias</a:t>
            </a:r>
            <a:r>
              <a:rPr lang="pt-BR" dirty="0"/>
              <a:t> totais menor que 30%</a:t>
            </a:r>
          </a:p>
          <a:p>
            <a:pPr algn="ctr"/>
            <a:endParaRPr lang="pt-BR" dirty="0"/>
          </a:p>
        </p:txBody>
      </p:sp>
      <p:sp>
        <p:nvSpPr>
          <p:cNvPr id="7" name="Retângulo de cantos arredondados 6">
            <a:hlinkClick r:id="rId2" action="ppaction://hlinksldjump"/>
          </p:cNvPr>
          <p:cNvSpPr/>
          <p:nvPr/>
        </p:nvSpPr>
        <p:spPr>
          <a:xfrm>
            <a:off x="714348" y="4857760"/>
            <a:ext cx="5572164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t-BR" dirty="0" err="1"/>
              <a:t>motilidade</a:t>
            </a:r>
            <a:r>
              <a:rPr lang="pt-BR" dirty="0"/>
              <a:t> progressiva maior que 30%, vigor maior que 3 e patologias totais menor que 70%</a:t>
            </a:r>
          </a:p>
          <a:p>
            <a:pPr algn="ctr"/>
            <a:endParaRPr lang="pt-BR" dirty="0"/>
          </a:p>
        </p:txBody>
      </p:sp>
      <p:sp>
        <p:nvSpPr>
          <p:cNvPr id="8" name="Retângulo de cantos arredondados 7">
            <a:hlinkClick r:id="rId4" action="ppaction://hlinksldjump"/>
          </p:cNvPr>
          <p:cNvSpPr/>
          <p:nvPr/>
        </p:nvSpPr>
        <p:spPr>
          <a:xfrm>
            <a:off x="642910" y="1142984"/>
            <a:ext cx="5500726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t-BR" dirty="0" smtClean="0"/>
              <a:t>        a) </a:t>
            </a:r>
            <a:r>
              <a:rPr lang="pt-BR" dirty="0" err="1"/>
              <a:t>motilidade</a:t>
            </a:r>
            <a:r>
              <a:rPr lang="pt-BR" dirty="0"/>
              <a:t> progressiva maior que 70%, vigor maior que 3 e patologias totais menor que </a:t>
            </a:r>
            <a:r>
              <a:rPr lang="pt-BR" dirty="0">
                <a:hlinkClick r:id="rId5" action="ppaction://hlinksldjump"/>
              </a:rPr>
              <a:t>30</a:t>
            </a:r>
            <a:r>
              <a:rPr lang="pt-BR" dirty="0"/>
              <a:t>%*</a:t>
            </a:r>
          </a:p>
          <a:p>
            <a:pPr algn="ctr"/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                   ERRADO!!!</a:t>
            </a:r>
            <a:endParaRPr lang="pt-BR" dirty="0"/>
          </a:p>
        </p:txBody>
      </p:sp>
      <p:sp>
        <p:nvSpPr>
          <p:cNvPr id="4" name="Seta para a direita 3"/>
          <p:cNvSpPr/>
          <p:nvPr/>
        </p:nvSpPr>
        <p:spPr>
          <a:xfrm>
            <a:off x="2857488" y="2786058"/>
            <a:ext cx="5857916" cy="135732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Clique aqui para responder novamente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                 Correto!!!</a:t>
            </a:r>
            <a:endParaRPr lang="pt-BR" dirty="0"/>
          </a:p>
        </p:txBody>
      </p:sp>
      <p:sp>
        <p:nvSpPr>
          <p:cNvPr id="4" name="Seta para a direita 3">
            <a:hlinkClick r:id="" action="ppaction://hlinkshowjump?jump=nextslide"/>
          </p:cNvPr>
          <p:cNvSpPr/>
          <p:nvPr/>
        </p:nvSpPr>
        <p:spPr>
          <a:xfrm>
            <a:off x="3929058" y="3571876"/>
            <a:ext cx="4714908" cy="14287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Clique aqui para </a:t>
            </a:r>
            <a:r>
              <a:rPr lang="pt-BR" dirty="0" err="1" smtClean="0"/>
              <a:t>proxima</a:t>
            </a:r>
            <a:r>
              <a:rPr lang="pt-BR" dirty="0" smtClean="0"/>
              <a:t> pergunta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7158" y="500042"/>
            <a:ext cx="7467600" cy="1143000"/>
          </a:xfrm>
        </p:spPr>
        <p:txBody>
          <a:bodyPr>
            <a:normAutofit/>
          </a:bodyPr>
          <a:lstStyle/>
          <a:p>
            <a:pPr lvl="0"/>
            <a:r>
              <a:rPr lang="pt-BR" dirty="0" smtClean="0"/>
              <a:t>3- </a:t>
            </a:r>
            <a:r>
              <a:rPr lang="pt-BR" sz="1300" dirty="0" smtClean="0"/>
              <a:t>O congelamento do sêmen é feito a uma </a:t>
            </a:r>
            <a:r>
              <a:rPr lang="pt-BR" sz="1300" dirty="0" smtClean="0"/>
              <a:t>temperatura de 79°C </a:t>
            </a:r>
            <a:r>
              <a:rPr lang="pt-BR" sz="1300" dirty="0" smtClean="0"/>
              <a:t>por 10 a 20 minutos. Qual a temperatura de armazenamento do sêmen congelado, no botijão contendo nitrogênio líquido</a:t>
            </a:r>
            <a:r>
              <a:rPr lang="pt-BR" sz="1300" dirty="0" smtClean="0"/>
              <a:t>?</a:t>
            </a:r>
            <a:endParaRPr lang="pt-BR" sz="1300" dirty="0"/>
          </a:p>
        </p:txBody>
      </p:sp>
      <p:sp>
        <p:nvSpPr>
          <p:cNvPr id="4" name="Retângulo de cantos arredondados 3">
            <a:hlinkClick r:id="rId2" action="ppaction://hlinksldjump"/>
          </p:cNvPr>
          <p:cNvSpPr/>
          <p:nvPr/>
        </p:nvSpPr>
        <p:spPr>
          <a:xfrm>
            <a:off x="642910" y="3000372"/>
            <a:ext cx="5643602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t-BR" dirty="0" smtClean="0"/>
              <a:t>b)176°C</a:t>
            </a:r>
            <a:endParaRPr lang="pt-BR" dirty="0"/>
          </a:p>
          <a:p>
            <a:pPr algn="ctr"/>
            <a:r>
              <a:rPr lang="pt-BR" dirty="0" smtClean="0"/>
              <a:t>              </a:t>
            </a:r>
            <a:endParaRPr lang="pt-BR" dirty="0"/>
          </a:p>
        </p:txBody>
      </p:sp>
      <p:sp>
        <p:nvSpPr>
          <p:cNvPr id="5" name="Retângulo de cantos arredondados 4">
            <a:hlinkClick r:id="rId3" action="ppaction://hlinksldjump"/>
          </p:cNvPr>
          <p:cNvSpPr/>
          <p:nvPr/>
        </p:nvSpPr>
        <p:spPr>
          <a:xfrm>
            <a:off x="642910" y="4214818"/>
            <a:ext cx="5643602" cy="12144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t-BR" dirty="0" smtClean="0"/>
              <a:t>c) 200°C</a:t>
            </a:r>
            <a:endParaRPr lang="pt-BR" dirty="0"/>
          </a:p>
          <a:p>
            <a:pPr algn="ctr"/>
            <a:endParaRPr lang="pt-BR" dirty="0"/>
          </a:p>
        </p:txBody>
      </p:sp>
      <p:sp>
        <p:nvSpPr>
          <p:cNvPr id="6" name="Retângulo de cantos arredondados 5">
            <a:hlinkClick r:id="rId3" action="ppaction://hlinksldjump"/>
          </p:cNvPr>
          <p:cNvSpPr/>
          <p:nvPr/>
        </p:nvSpPr>
        <p:spPr>
          <a:xfrm>
            <a:off x="714348" y="5500702"/>
            <a:ext cx="5572164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t-BR" dirty="0" smtClean="0"/>
              <a:t>d) 79°C</a:t>
            </a:r>
            <a:endParaRPr lang="pt-BR" dirty="0"/>
          </a:p>
          <a:p>
            <a:pPr algn="ctr"/>
            <a:endParaRPr lang="pt-BR" dirty="0"/>
          </a:p>
        </p:txBody>
      </p:sp>
      <p:sp>
        <p:nvSpPr>
          <p:cNvPr id="7" name="Retângulo de cantos arredondados 6">
            <a:hlinkClick r:id="rId3" action="ppaction://hlinksldjump"/>
          </p:cNvPr>
          <p:cNvSpPr/>
          <p:nvPr/>
        </p:nvSpPr>
        <p:spPr>
          <a:xfrm>
            <a:off x="642910" y="1785926"/>
            <a:ext cx="5500726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t-BR" dirty="0" smtClean="0"/>
              <a:t>        a) 90°C</a:t>
            </a:r>
            <a:endParaRPr lang="pt-BR" dirty="0"/>
          </a:p>
          <a:p>
            <a:pPr algn="ctr"/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                     ERRADO!!!</a:t>
            </a:r>
            <a:endParaRPr lang="pt-BR" dirty="0"/>
          </a:p>
        </p:txBody>
      </p:sp>
      <p:sp>
        <p:nvSpPr>
          <p:cNvPr id="5" name="Seta para a direita 4">
            <a:hlinkClick r:id="" action="ppaction://hlinkshowjump?jump=previousslide"/>
          </p:cNvPr>
          <p:cNvSpPr/>
          <p:nvPr/>
        </p:nvSpPr>
        <p:spPr>
          <a:xfrm>
            <a:off x="2857488" y="2786058"/>
            <a:ext cx="5857916" cy="135732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Clique aqui para responder novamente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40</TotalTime>
  <Words>290</Words>
  <Application>Microsoft Office PowerPoint</Application>
  <PresentationFormat>Apresentação na tela (4:3)</PresentationFormat>
  <Paragraphs>41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5" baseType="lpstr">
      <vt:lpstr>Balcão Envidraçado</vt:lpstr>
      <vt:lpstr>          MÓDULO 3- MACHO</vt:lpstr>
      <vt:lpstr>1- São tipos de conservantes, exceto: </vt:lpstr>
      <vt:lpstr>                      ERRADO!!!</vt:lpstr>
      <vt:lpstr>                       CORRETO!!!</vt:lpstr>
      <vt:lpstr>2- O sêmen, para ser diluído e continuar sendo de boa qualidade, deve conter: </vt:lpstr>
      <vt:lpstr>                   ERRADO!!!</vt:lpstr>
      <vt:lpstr>                 Correto!!!</vt:lpstr>
      <vt:lpstr>3- O congelamento do sêmen é feito a uma temperatura de 79°C por 10 a 20 minutos. Qual a temperatura de armazenamento do sêmen congelado, no botijão contendo nitrogênio líquido?</vt:lpstr>
      <vt:lpstr>                     ERRADO!!!</vt:lpstr>
      <vt:lpstr>                       correto!!</vt:lpstr>
      <vt:lpstr>4-Sobre a inseminação artificial em bovinos, assinale a sentença INCORRETA: </vt:lpstr>
      <vt:lpstr>                        errado!!   </vt:lpstr>
      <vt:lpstr>                     correto!!</vt:lpstr>
      <vt:lpstr>                              FIM!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MÓDULO 3- MACHO</dc:title>
  <dc:creator>Alunos</dc:creator>
  <cp:lastModifiedBy>Alunos</cp:lastModifiedBy>
  <cp:revision>5</cp:revision>
  <dcterms:created xsi:type="dcterms:W3CDTF">2016-07-07T17:23:07Z</dcterms:created>
  <dcterms:modified xsi:type="dcterms:W3CDTF">2016-07-07T18:03:54Z</dcterms:modified>
</cp:coreProperties>
</file>